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57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09" autoAdjust="0"/>
  </p:normalViewPr>
  <p:slideViewPr>
    <p:cSldViewPr>
      <p:cViewPr varScale="1">
        <p:scale>
          <a:sx n="62" d="100"/>
          <a:sy n="62" d="100"/>
        </p:scale>
        <p:origin x="-226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788-77C4-413E-87C8-BB50DFB266C7}" type="datetimeFigureOut">
              <a:rPr lang="de-AT" smtClean="0"/>
              <a:pPr/>
              <a:t>11.05.2011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FDC2-F408-4A7A-A6EC-8BB48644C9E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788-77C4-413E-87C8-BB50DFB266C7}" type="datetimeFigureOut">
              <a:rPr lang="de-AT" smtClean="0"/>
              <a:pPr/>
              <a:t>11.05.2011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FDC2-F408-4A7A-A6EC-8BB48644C9E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788-77C4-413E-87C8-BB50DFB266C7}" type="datetimeFigureOut">
              <a:rPr lang="de-AT" smtClean="0"/>
              <a:pPr/>
              <a:t>11.05.2011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FDC2-F408-4A7A-A6EC-8BB48644C9E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788-77C4-413E-87C8-BB50DFB266C7}" type="datetimeFigureOut">
              <a:rPr lang="de-AT" smtClean="0"/>
              <a:pPr/>
              <a:t>11.05.2011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FDC2-F408-4A7A-A6EC-8BB48644C9E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788-77C4-413E-87C8-BB50DFB266C7}" type="datetimeFigureOut">
              <a:rPr lang="de-AT" smtClean="0"/>
              <a:pPr/>
              <a:t>11.05.2011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FDC2-F408-4A7A-A6EC-8BB48644C9E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788-77C4-413E-87C8-BB50DFB266C7}" type="datetimeFigureOut">
              <a:rPr lang="de-AT" smtClean="0"/>
              <a:pPr/>
              <a:t>11.05.2011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FDC2-F408-4A7A-A6EC-8BB48644C9E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788-77C4-413E-87C8-BB50DFB266C7}" type="datetimeFigureOut">
              <a:rPr lang="de-AT" smtClean="0"/>
              <a:pPr/>
              <a:t>11.05.2011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FDC2-F408-4A7A-A6EC-8BB48644C9E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788-77C4-413E-87C8-BB50DFB266C7}" type="datetimeFigureOut">
              <a:rPr lang="de-AT" smtClean="0"/>
              <a:pPr/>
              <a:t>11.05.2011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FDC2-F408-4A7A-A6EC-8BB48644C9E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788-77C4-413E-87C8-BB50DFB266C7}" type="datetimeFigureOut">
              <a:rPr lang="de-AT" smtClean="0"/>
              <a:pPr/>
              <a:t>11.05.2011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FDC2-F408-4A7A-A6EC-8BB48644C9E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788-77C4-413E-87C8-BB50DFB266C7}" type="datetimeFigureOut">
              <a:rPr lang="de-AT" smtClean="0"/>
              <a:pPr/>
              <a:t>11.05.2011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FDC2-F408-4A7A-A6EC-8BB48644C9E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788-77C4-413E-87C8-BB50DFB266C7}" type="datetimeFigureOut">
              <a:rPr lang="de-AT" smtClean="0"/>
              <a:pPr/>
              <a:t>11.05.2011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FDC2-F408-4A7A-A6EC-8BB48644C9E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98788-77C4-413E-87C8-BB50DFB266C7}" type="datetimeFigureOut">
              <a:rPr lang="de-AT" smtClean="0"/>
              <a:pPr/>
              <a:t>11.05.2011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DFDC2-F408-4A7A-A6EC-8BB48644C9E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de-AT" dirty="0" smtClean="0"/>
              <a:t>Chemie der Kooperation</a:t>
            </a:r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b="1" dirty="0"/>
              <a:t>Dopamin</a:t>
            </a:r>
            <a:r>
              <a:rPr lang="de-AT" b="1" dirty="0" smtClean="0"/>
              <a:t>: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Konzentrierte </a:t>
            </a:r>
            <a:r>
              <a:rPr lang="de-AT" smtClean="0"/>
              <a:t>Aufmerksamkeit </a:t>
            </a:r>
            <a:r>
              <a:rPr lang="de-AT" smtClean="0"/>
              <a:t/>
            </a:r>
            <a:br>
              <a:rPr lang="de-AT" smtClean="0"/>
            </a:br>
            <a:r>
              <a:rPr lang="de-AT" smtClean="0"/>
              <a:t>unerschütterliche </a:t>
            </a:r>
            <a:r>
              <a:rPr lang="de-AT" dirty="0" smtClean="0"/>
              <a:t>Motivation </a:t>
            </a:r>
            <a:br>
              <a:rPr lang="de-AT" dirty="0" smtClean="0"/>
            </a:br>
            <a:r>
              <a:rPr lang="de-AT" dirty="0" smtClean="0"/>
              <a:t>zielstrebiges Verhalten </a:t>
            </a:r>
            <a:br>
              <a:rPr lang="de-AT" dirty="0" smtClean="0"/>
            </a:br>
            <a:r>
              <a:rPr lang="de-AT" dirty="0" smtClean="0"/>
              <a:t>gesteigerte Energie</a:t>
            </a:r>
            <a:br>
              <a:rPr lang="de-AT" dirty="0" smtClean="0"/>
            </a:br>
            <a:r>
              <a:rPr lang="de-AT" dirty="0" smtClean="0"/>
              <a:t>Appetitmangel</a:t>
            </a:r>
            <a:br>
              <a:rPr lang="de-AT" dirty="0" smtClean="0"/>
            </a:br>
            <a:r>
              <a:rPr lang="de-AT" dirty="0" smtClean="0"/>
              <a:t>Beharrlichkeit</a:t>
            </a:r>
            <a:br>
              <a:rPr lang="de-AT" dirty="0" smtClean="0"/>
            </a:br>
            <a:r>
              <a:rPr lang="de-AT" dirty="0" smtClean="0"/>
              <a:t>Schmerzempfindlichkeit </a:t>
            </a:r>
            <a:r>
              <a:rPr lang="de-AT" dirty="0"/>
              <a:t>runter - Ängstlichkeit </a:t>
            </a:r>
            <a:r>
              <a:rPr lang="de-AT" dirty="0" smtClean="0"/>
              <a:t>sinkt</a:t>
            </a:r>
            <a:br>
              <a:rPr lang="de-AT" dirty="0" smtClean="0"/>
            </a:br>
            <a:r>
              <a:rPr lang="de-AT" dirty="0" smtClean="0"/>
              <a:t>Optimismus</a:t>
            </a:r>
            <a:br>
              <a:rPr lang="de-AT" dirty="0" smtClean="0"/>
            </a:br>
            <a:r>
              <a:rPr lang="de-AT" dirty="0" smtClean="0"/>
              <a:t>Vorfreude</a:t>
            </a:r>
            <a:endParaRPr lang="de-AT" dirty="0"/>
          </a:p>
          <a:p>
            <a:endParaRPr lang="de-AT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66725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76078"/>
                  <a:invGamma/>
                </a:srgbClr>
              </a:gs>
              <a:gs pos="50000">
                <a:srgbClr val="FFFF00">
                  <a:alpha val="89999"/>
                </a:srgbClr>
              </a:gs>
              <a:gs pos="100000">
                <a:srgbClr val="FFFF00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b="1" dirty="0"/>
              <a:t>ET						   Mag. Eva Tesar</a:t>
            </a:r>
            <a:endParaRPr lang="de-AT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de-AT" dirty="0" smtClean="0"/>
              <a:t>Chemie der Kooperation</a:t>
            </a:r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b="1" dirty="0" err="1"/>
              <a:t>Norepinephrin</a:t>
            </a:r>
            <a:r>
              <a:rPr lang="de-AT" dirty="0"/>
              <a:t> 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Hochgefühl</a:t>
            </a:r>
            <a:br>
              <a:rPr lang="de-AT" dirty="0" smtClean="0"/>
            </a:br>
            <a:r>
              <a:rPr lang="de-AT" dirty="0" smtClean="0"/>
              <a:t>Energie</a:t>
            </a:r>
            <a:br>
              <a:rPr lang="de-AT" dirty="0" smtClean="0"/>
            </a:br>
            <a:r>
              <a:rPr lang="de-AT" dirty="0" smtClean="0"/>
              <a:t>Appetitverlust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66725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76078"/>
                  <a:invGamma/>
                </a:srgbClr>
              </a:gs>
              <a:gs pos="50000">
                <a:srgbClr val="FFFF00">
                  <a:alpha val="89999"/>
                </a:srgbClr>
              </a:gs>
              <a:gs pos="100000">
                <a:srgbClr val="FFFF00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b="1" dirty="0"/>
              <a:t>ET						   Mag. Eva Tesar</a:t>
            </a:r>
            <a:endParaRPr lang="de-AT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de-AT" dirty="0" smtClean="0"/>
              <a:t>Chemie der Kooperation</a:t>
            </a:r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b="1" dirty="0" smtClean="0"/>
              <a:t>Serotonin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kontrolliert Informationsfluss</a:t>
            </a:r>
            <a:br>
              <a:rPr lang="de-AT" dirty="0" smtClean="0"/>
            </a:br>
            <a:r>
              <a:rPr lang="de-AT" dirty="0" smtClean="0"/>
              <a:t>Sympathieauslösend</a:t>
            </a:r>
            <a:br>
              <a:rPr lang="de-AT" dirty="0" smtClean="0"/>
            </a:br>
            <a:r>
              <a:rPr lang="de-AT" dirty="0" smtClean="0"/>
              <a:t>wird bei guten Gefühlen ausgeschüttet</a:t>
            </a:r>
            <a:br>
              <a:rPr lang="de-AT" dirty="0" smtClean="0"/>
            </a:br>
            <a:endParaRPr lang="de-AT" dirty="0"/>
          </a:p>
          <a:p>
            <a:r>
              <a:rPr lang="de-AT" dirty="0" smtClean="0"/>
              <a:t>niedriger Spiegel: </a:t>
            </a:r>
            <a:br>
              <a:rPr lang="de-AT" dirty="0" smtClean="0"/>
            </a:br>
            <a:r>
              <a:rPr lang="de-AT" dirty="0" smtClean="0"/>
              <a:t>Besessene Beschäftigung mit Thema</a:t>
            </a:r>
            <a:br>
              <a:rPr lang="de-AT" dirty="0" smtClean="0"/>
            </a:br>
            <a:endParaRPr lang="de-AT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66725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76078"/>
                  <a:invGamma/>
                </a:srgbClr>
              </a:gs>
              <a:gs pos="50000">
                <a:srgbClr val="FFFF00">
                  <a:alpha val="89999"/>
                </a:srgbClr>
              </a:gs>
              <a:gs pos="100000">
                <a:srgbClr val="FFFF00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b="1" dirty="0"/>
              <a:t>ET						   Mag. Eva Tesar</a:t>
            </a:r>
            <a:endParaRPr lang="de-AT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de-AT" dirty="0" smtClean="0"/>
              <a:t>Chemie der Kooperation</a:t>
            </a:r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b="1" dirty="0" err="1" smtClean="0"/>
              <a:t>Oxitocyn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Bindung</a:t>
            </a:r>
            <a:br>
              <a:rPr lang="de-AT" dirty="0" smtClean="0"/>
            </a:br>
            <a:r>
              <a:rPr lang="de-AT" dirty="0" smtClean="0"/>
              <a:t>Vertrauen</a:t>
            </a:r>
            <a:br>
              <a:rPr lang="de-AT" dirty="0" smtClean="0"/>
            </a:br>
            <a:r>
              <a:rPr lang="de-AT" dirty="0" smtClean="0"/>
              <a:t>wohltuend</a:t>
            </a:r>
            <a:br>
              <a:rPr lang="de-AT" dirty="0" smtClean="0"/>
            </a:br>
            <a:r>
              <a:rPr lang="de-AT" dirty="0" smtClean="0"/>
              <a:t>motivierend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66725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76078"/>
                  <a:invGamma/>
                </a:srgbClr>
              </a:gs>
              <a:gs pos="50000">
                <a:srgbClr val="FFFF00">
                  <a:alpha val="89999"/>
                </a:srgbClr>
              </a:gs>
              <a:gs pos="100000">
                <a:srgbClr val="FFFF00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b="1" dirty="0"/>
              <a:t>ET						   Mag. Eva Tesar</a:t>
            </a:r>
            <a:endParaRPr lang="de-AT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de-AT" dirty="0" smtClean="0"/>
              <a:t>Chemie der Kooperation</a:t>
            </a:r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b="1" dirty="0" smtClean="0"/>
              <a:t>Stresshormone: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Adrenalin</a:t>
            </a:r>
            <a:br>
              <a:rPr lang="de-AT" dirty="0" smtClean="0"/>
            </a:br>
            <a:r>
              <a:rPr lang="de-AT" dirty="0" smtClean="0"/>
              <a:t>Noradrenalin</a:t>
            </a:r>
            <a:br>
              <a:rPr lang="de-AT" dirty="0" smtClean="0"/>
            </a:br>
            <a:r>
              <a:rPr lang="de-AT" dirty="0" smtClean="0"/>
              <a:t>Blutleere im Gehirn</a:t>
            </a:r>
            <a:br>
              <a:rPr lang="de-AT" dirty="0" smtClean="0"/>
            </a:br>
            <a:r>
              <a:rPr lang="de-AT" dirty="0" smtClean="0"/>
              <a:t>weniger Leistung bei Stress</a:t>
            </a:r>
            <a:br>
              <a:rPr lang="de-AT" dirty="0" smtClean="0"/>
            </a:br>
            <a:r>
              <a:rPr lang="de-AT" dirty="0" smtClean="0"/>
              <a:t>Aggression</a:t>
            </a:r>
            <a:endParaRPr lang="de" dirty="0" smtClean="0"/>
          </a:p>
          <a:p>
            <a:r>
              <a:rPr lang="de-AT" smtClean="0"/>
              <a:t>Cortisol</a:t>
            </a:r>
            <a:r>
              <a:rPr lang="de-AT" dirty="0" smtClean="0"/>
              <a:t>:</a:t>
            </a:r>
            <a:br>
              <a:rPr lang="de-AT" dirty="0" smtClean="0"/>
            </a:br>
            <a:r>
              <a:rPr lang="de-AT" dirty="0" smtClean="0"/>
              <a:t>Angst</a:t>
            </a:r>
            <a:br>
              <a:rPr lang="de-AT" dirty="0" smtClean="0"/>
            </a:br>
            <a:r>
              <a:rPr lang="de-AT" dirty="0" smtClean="0"/>
              <a:t>Niedergeschlagenheit</a:t>
            </a:r>
            <a:br>
              <a:rPr lang="de-AT" dirty="0" smtClean="0"/>
            </a:br>
            <a:r>
              <a:rPr lang="de-AT" dirty="0" smtClean="0"/>
              <a:t>Anspannung</a:t>
            </a:r>
            <a:br>
              <a:rPr lang="de-AT" dirty="0" smtClean="0"/>
            </a:br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66725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76078"/>
                  <a:invGamma/>
                </a:srgbClr>
              </a:gs>
              <a:gs pos="50000">
                <a:srgbClr val="FFFF00">
                  <a:alpha val="89999"/>
                </a:srgbClr>
              </a:gs>
              <a:gs pos="100000">
                <a:srgbClr val="FFFF00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b="1" dirty="0"/>
              <a:t>ET						   Mag. Eva Tesar</a:t>
            </a:r>
            <a:endParaRPr lang="de-AT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de-DE" sz="4400">
              <a:solidFill>
                <a:schemeClr val="tx2"/>
              </a:solidFill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de-DE" sz="320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66725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76078"/>
                  <a:invGamma/>
                </a:srgbClr>
              </a:gs>
              <a:gs pos="50000">
                <a:srgbClr val="FFFF00">
                  <a:alpha val="89999"/>
                </a:srgbClr>
              </a:gs>
              <a:gs pos="100000">
                <a:srgbClr val="FFFF00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2400" b="1"/>
              <a:t>ET						   Mag. Eva Tesar</a:t>
            </a:r>
            <a:endParaRPr lang="de-AT" sz="2400" b="1"/>
          </a:p>
        </p:txBody>
      </p:sp>
      <p:sp>
        <p:nvSpPr>
          <p:cNvPr id="3175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55650" y="692150"/>
            <a:ext cx="7772400" cy="6492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DE" sz="4000" dirty="0" smtClean="0"/>
              <a:t>Chemie der Kooperation</a:t>
            </a:r>
            <a:endParaRPr lang="de-AT" sz="4000" dirty="0" smtClean="0"/>
          </a:p>
        </p:txBody>
      </p:sp>
      <p:sp>
        <p:nvSpPr>
          <p:cNvPr id="3175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28775"/>
            <a:ext cx="6400800" cy="4824413"/>
          </a:xfrm>
        </p:spPr>
        <p:txBody>
          <a:bodyPr/>
          <a:lstStyle/>
          <a:p>
            <a:pPr eaLnBrk="1" hangingPunct="1"/>
            <a:r>
              <a:rPr lang="de-DE" sz="2800" dirty="0" smtClean="0">
                <a:solidFill>
                  <a:schemeClr val="tx1"/>
                </a:solidFill>
              </a:rPr>
              <a:t>Wie wirkt Stress auf unseren Körper?</a:t>
            </a:r>
          </a:p>
          <a:p>
            <a:pPr eaLnBrk="1" hangingPunct="1"/>
            <a:r>
              <a:rPr lang="de-DE" sz="2800" dirty="0" smtClean="0">
                <a:solidFill>
                  <a:schemeClr val="tx1"/>
                </a:solidFill>
              </a:rPr>
              <a:t>Freisetzung von Stresshormonen</a:t>
            </a:r>
          </a:p>
          <a:p>
            <a:pPr eaLnBrk="1" hangingPunct="1"/>
            <a:r>
              <a:rPr lang="de-DE" sz="2800" dirty="0" smtClean="0">
                <a:solidFill>
                  <a:schemeClr val="tx1"/>
                </a:solidFill>
              </a:rPr>
              <a:t>Erhöhung der Herzfrequenz und des Blutdrucks</a:t>
            </a:r>
          </a:p>
          <a:p>
            <a:pPr eaLnBrk="1" hangingPunct="1"/>
            <a:r>
              <a:rPr lang="de-DE" sz="2800" dirty="0" smtClean="0">
                <a:solidFill>
                  <a:schemeClr val="tx1"/>
                </a:solidFill>
              </a:rPr>
              <a:t>Erhöhung der Atemfrequenz</a:t>
            </a:r>
          </a:p>
          <a:p>
            <a:pPr eaLnBrk="1" hangingPunct="1"/>
            <a:r>
              <a:rPr lang="de-DE" sz="2800" dirty="0" smtClean="0">
                <a:solidFill>
                  <a:schemeClr val="tx1"/>
                </a:solidFill>
              </a:rPr>
              <a:t>Ausschaltung von Verdauungsprozessen und Sexualfunktion</a:t>
            </a:r>
          </a:p>
          <a:p>
            <a:pPr eaLnBrk="1" hangingPunct="1"/>
            <a:r>
              <a:rPr lang="de-DE" sz="2800" dirty="0" smtClean="0">
                <a:solidFill>
                  <a:schemeClr val="tx1"/>
                </a:solidFill>
              </a:rPr>
              <a:t>Vorbereitung der Muskulatur auf Aktivität</a:t>
            </a:r>
          </a:p>
          <a:p>
            <a:pPr eaLnBrk="1" hangingPunct="1"/>
            <a:r>
              <a:rPr lang="de-DE" sz="2800" dirty="0" smtClean="0">
                <a:solidFill>
                  <a:schemeClr val="tx1"/>
                </a:solidFill>
              </a:rPr>
              <a:t>Sinken der Immunabwehr</a:t>
            </a:r>
            <a:endParaRPr lang="de-AT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de-AT" dirty="0" smtClean="0"/>
              <a:t>Chemie der Kooperation</a:t>
            </a:r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66725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76078"/>
                  <a:invGamma/>
                </a:srgbClr>
              </a:gs>
              <a:gs pos="50000">
                <a:srgbClr val="FFFF00">
                  <a:alpha val="89999"/>
                </a:srgbClr>
              </a:gs>
              <a:gs pos="100000">
                <a:srgbClr val="FFFF00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b="1" dirty="0"/>
              <a:t>ET						   Mag. Eva Tesar</a:t>
            </a:r>
            <a:endParaRPr lang="de-AT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Bildschirmpräsentation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Larissa-Design</vt:lpstr>
      <vt:lpstr>Chemie der Kooperation</vt:lpstr>
      <vt:lpstr>Chemie der Kooperation</vt:lpstr>
      <vt:lpstr>Chemie der Kooperation</vt:lpstr>
      <vt:lpstr>Chemie der Kooperation</vt:lpstr>
      <vt:lpstr>Chemie der Kooperation</vt:lpstr>
      <vt:lpstr>Chemie der Kooperation</vt:lpstr>
      <vt:lpstr>Chemie der Kooperation</vt:lpstr>
      <vt:lpstr>Folie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Chemie der Kooperation</dc:title>
  <dc:creator>Anwender</dc:creator>
  <cp:lastModifiedBy>Anwender</cp:lastModifiedBy>
  <cp:revision>5</cp:revision>
  <dcterms:created xsi:type="dcterms:W3CDTF">2010-11-19T13:14:11Z</dcterms:created>
  <dcterms:modified xsi:type="dcterms:W3CDTF">2011-05-11T09:22:38Z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274443718</vt:i4>
  </property>
  <property fmtid="{D5CDD505-2E9C-101B-9397-08002B2CF9AE}" pid="3" name="_NewReviewCycle">
    <vt:lpwstr/>
  </property>
  <property fmtid="{D5CDD505-2E9C-101B-9397-08002B2CF9AE}" pid="4" name="_EmailSubject">
    <vt:lpwstr>Seminarunterlagen</vt:lpwstr>
  </property>
  <property fmtid="{D5CDD505-2E9C-101B-9397-08002B2CF9AE}" pid="5" name="_AuthorEmail">
    <vt:lpwstr>diana.gruessinger@wien.gv.at</vt:lpwstr>
  </property>
  <property fmtid="{D5CDD505-2E9C-101B-9397-08002B2CF9AE}" pid="6" name="_AuthorEmailDisplayName">
    <vt:lpwstr>Grüssinger Diana</vt:lpwstr>
  </property>
</Properties>
</file>