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256" r:id="rId2"/>
    <p:sldId id="298" r:id="rId3"/>
    <p:sldId id="369" r:id="rId4"/>
    <p:sldId id="370" r:id="rId5"/>
    <p:sldId id="299" r:id="rId6"/>
    <p:sldId id="365" r:id="rId7"/>
    <p:sldId id="351" r:id="rId8"/>
    <p:sldId id="364" r:id="rId9"/>
    <p:sldId id="347" r:id="rId10"/>
    <p:sldId id="348" r:id="rId11"/>
    <p:sldId id="349" r:id="rId12"/>
    <p:sldId id="350" r:id="rId13"/>
    <p:sldId id="354" r:id="rId14"/>
    <p:sldId id="366" r:id="rId15"/>
    <p:sldId id="355" r:id="rId16"/>
    <p:sldId id="373" r:id="rId17"/>
    <p:sldId id="356" r:id="rId18"/>
    <p:sldId id="372" r:id="rId19"/>
    <p:sldId id="371" r:id="rId20"/>
    <p:sldId id="360" r:id="rId21"/>
    <p:sldId id="294" r:id="rId22"/>
    <p:sldId id="295" r:id="rId23"/>
    <p:sldId id="305" r:id="rId24"/>
    <p:sldId id="306" r:id="rId25"/>
    <p:sldId id="322" r:id="rId26"/>
    <p:sldId id="307" r:id="rId27"/>
    <p:sldId id="310" r:id="rId28"/>
    <p:sldId id="311" r:id="rId29"/>
    <p:sldId id="321" r:id="rId30"/>
    <p:sldId id="323" r:id="rId31"/>
    <p:sldId id="324" r:id="rId32"/>
    <p:sldId id="327" r:id="rId33"/>
    <p:sldId id="334" r:id="rId34"/>
    <p:sldId id="262" r:id="rId35"/>
    <p:sldId id="263" r:id="rId36"/>
    <p:sldId id="300" r:id="rId37"/>
    <p:sldId id="335" r:id="rId38"/>
    <p:sldId id="269" r:id="rId39"/>
    <p:sldId id="284" r:id="rId40"/>
    <p:sldId id="271" r:id="rId41"/>
    <p:sldId id="362" r:id="rId42"/>
    <p:sldId id="337" r:id="rId43"/>
    <p:sldId id="289" r:id="rId44"/>
    <p:sldId id="290" r:id="rId45"/>
    <p:sldId id="292" r:id="rId46"/>
    <p:sldId id="338" r:id="rId47"/>
    <p:sldId id="297" r:id="rId48"/>
    <p:sldId id="339" r:id="rId49"/>
    <p:sldId id="340" r:id="rId50"/>
    <p:sldId id="312" r:id="rId51"/>
    <p:sldId id="314" r:id="rId52"/>
    <p:sldId id="313" r:id="rId53"/>
    <p:sldId id="363" r:id="rId54"/>
    <p:sldId id="341" r:id="rId55"/>
    <p:sldId id="342" r:id="rId56"/>
    <p:sldId id="315" r:id="rId57"/>
    <p:sldId id="316" r:id="rId58"/>
    <p:sldId id="317" r:id="rId59"/>
    <p:sldId id="318" r:id="rId60"/>
    <p:sldId id="319" r:id="rId61"/>
    <p:sldId id="343" r:id="rId62"/>
    <p:sldId id="320" r:id="rId63"/>
    <p:sldId id="344" r:id="rId64"/>
    <p:sldId id="345" r:id="rId65"/>
    <p:sldId id="357" r:id="rId66"/>
    <p:sldId id="358" r:id="rId67"/>
    <p:sldId id="359" r:id="rId68"/>
    <p:sldId id="346" r:id="rId69"/>
    <p:sldId id="367" r:id="rId70"/>
    <p:sldId id="368" r:id="rId7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6022" autoAdjust="0"/>
  </p:normalViewPr>
  <p:slideViewPr>
    <p:cSldViewPr snapToGrid="0">
      <p:cViewPr varScale="1">
        <p:scale>
          <a:sx n="116" d="100"/>
          <a:sy n="116" d="100"/>
        </p:scale>
        <p:origin x="35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flege\daten\indikatoren_analyse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flege\daten\personal_indikatore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flege\daten\personal_indikatore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flege\daten\personal_indikatoren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flege\daten\personal_indikatoren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flege\daten\personal_indikatoren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F:\pflege\daten\personal_indikatoren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eorg.ziniel\Documents\pflege\daten\PFlegedienstleistungstatistik_person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flege\daten\PFlegedienstleistungstatistik_personal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flege\daten\PFlegedienstleistungstatistik_person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 err="1" smtClean="0"/>
              <a:t>mehr</a:t>
            </a:r>
            <a:r>
              <a:rPr lang="en-US" sz="1800" dirty="0" smtClean="0"/>
              <a:t> </a:t>
            </a:r>
            <a:r>
              <a:rPr lang="en-US" sz="1800" dirty="0" err="1" smtClean="0"/>
              <a:t>Patienten</a:t>
            </a:r>
            <a:r>
              <a:rPr lang="en-US" sz="1800" baseline="0" dirty="0" smtClean="0"/>
              <a:t> und Personal, </a:t>
            </a:r>
            <a:r>
              <a:rPr lang="en-US" sz="1800" baseline="0" dirty="0" err="1" smtClean="0"/>
              <a:t>weniger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Belagstage</a:t>
            </a:r>
            <a:r>
              <a:rPr lang="en-US" sz="1800" baseline="0" dirty="0" smtClean="0"/>
              <a:t>, </a:t>
            </a:r>
            <a:r>
              <a:rPr lang="en-US" sz="1800" baseline="0" dirty="0" err="1" smtClean="0"/>
              <a:t>kürzere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Belagsdauer</a:t>
            </a:r>
            <a:r>
              <a:rPr lang="en-US" sz="1800" baseline="0" dirty="0" smtClean="0"/>
              <a:t>, </a:t>
            </a:r>
            <a:r>
              <a:rPr lang="en-US" sz="1800" baseline="0" dirty="0" err="1" smtClean="0"/>
              <a:t>höhere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Behandlungsintensität</a:t>
            </a:r>
            <a:r>
              <a:rPr lang="en-US" sz="1800" baseline="0" dirty="0" smtClean="0"/>
              <a:t> </a:t>
            </a:r>
            <a:endParaRPr lang="en-US" sz="1800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indikatoren_belagstage!$J$2</c:f>
              <c:strCache>
                <c:ptCount val="1"/>
                <c:pt idx="0">
                  <c:v>Personal (VZÄ)</c:v>
                </c:pt>
              </c:strCache>
            </c:strRef>
          </c:tx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cat>
            <c:numRef>
              <c:f>indikatoren_belagstage!$I$3:$I$32</c:f>
              <c:numCache>
                <c:formatCode>General</c:formatCode>
                <c:ptCount val="3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</c:numCache>
            </c:numRef>
          </c:cat>
          <c:val>
            <c:numRef>
              <c:f>indikatoren_belagstage!$J$3:$J$32</c:f>
              <c:numCache>
                <c:formatCode>#,##0</c:formatCode>
                <c:ptCount val="30"/>
                <c:pt idx="0">
                  <c:v>100</c:v>
                </c:pt>
                <c:pt idx="1">
                  <c:v>102.61617583227007</c:v>
                </c:pt>
                <c:pt idx="2">
                  <c:v>104.50497849448217</c:v>
                </c:pt>
                <c:pt idx="3">
                  <c:v>105.44937982558828</c:v>
                </c:pt>
                <c:pt idx="4">
                  <c:v>108.19445723229902</c:v>
                </c:pt>
                <c:pt idx="5">
                  <c:v>112.23512699435732</c:v>
                </c:pt>
                <c:pt idx="6">
                  <c:v>117.44643350388677</c:v>
                </c:pt>
                <c:pt idx="7">
                  <c:v>123.39826640535603</c:v>
                </c:pt>
                <c:pt idx="8">
                  <c:v>128.24128270219782</c:v>
                </c:pt>
                <c:pt idx="9">
                  <c:v>132.67128783195443</c:v>
                </c:pt>
                <c:pt idx="10">
                  <c:v>136.84743577939417</c:v>
                </c:pt>
                <c:pt idx="11">
                  <c:v>137.40513238717824</c:v>
                </c:pt>
                <c:pt idx="12">
                  <c:v>136.62514632959352</c:v>
                </c:pt>
                <c:pt idx="13">
                  <c:v>137.53271863943081</c:v>
                </c:pt>
                <c:pt idx="14">
                  <c:v>138.46922803740785</c:v>
                </c:pt>
                <c:pt idx="15">
                  <c:v>139.12425848711644</c:v>
                </c:pt>
                <c:pt idx="16">
                  <c:v>139.75824378181437</c:v>
                </c:pt>
                <c:pt idx="17">
                  <c:v>140.84075394267825</c:v>
                </c:pt>
                <c:pt idx="18">
                  <c:v>141.72991174188107</c:v>
                </c:pt>
                <c:pt idx="19">
                  <c:v>143.56478619437814</c:v>
                </c:pt>
                <c:pt idx="20">
                  <c:v>145.05241558919857</c:v>
                </c:pt>
                <c:pt idx="21">
                  <c:v>145.41807515750983</c:v>
                </c:pt>
                <c:pt idx="22">
                  <c:v>146.72550541255075</c:v>
                </c:pt>
                <c:pt idx="23">
                  <c:v>149.89543188604057</c:v>
                </c:pt>
                <c:pt idx="24">
                  <c:v>151.86841516829557</c:v>
                </c:pt>
                <c:pt idx="25">
                  <c:v>152.66944638089109</c:v>
                </c:pt>
                <c:pt idx="26">
                  <c:v>153.37051310718562</c:v>
                </c:pt>
                <c:pt idx="27">
                  <c:v>153.61647835637348</c:v>
                </c:pt>
                <c:pt idx="28">
                  <c:v>153.94267825903961</c:v>
                </c:pt>
                <c:pt idx="29">
                  <c:v>154.53325792152779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indikatoren_belagstage!$M$2</c:f>
              <c:strCache>
                <c:ptCount val="1"/>
                <c:pt idx="0">
                  <c:v>Belagstage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indikatoren_belagstage!$I$3:$I$32</c:f>
              <c:numCache>
                <c:formatCode>General</c:formatCode>
                <c:ptCount val="3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</c:numCache>
            </c:numRef>
          </c:cat>
          <c:val>
            <c:numRef>
              <c:f>indikatoren_belagstage!$M$3:$M$32</c:f>
              <c:numCache>
                <c:formatCode>#,##0</c:formatCode>
                <c:ptCount val="30"/>
                <c:pt idx="0">
                  <c:v>100</c:v>
                </c:pt>
                <c:pt idx="1">
                  <c:v>99.238644873669656</c:v>
                </c:pt>
                <c:pt idx="2">
                  <c:v>97.973952415773283</c:v>
                </c:pt>
                <c:pt idx="3">
                  <c:v>97.4936351567179</c:v>
                </c:pt>
                <c:pt idx="4">
                  <c:v>95.010042265404508</c:v>
                </c:pt>
                <c:pt idx="5">
                  <c:v>92.43326632608354</c:v>
                </c:pt>
                <c:pt idx="6">
                  <c:v>89.941910018699474</c:v>
                </c:pt>
                <c:pt idx="7">
                  <c:v>88.289206657173395</c:v>
                </c:pt>
                <c:pt idx="8">
                  <c:v>86.510342270708733</c:v>
                </c:pt>
                <c:pt idx="9">
                  <c:v>86.281735030860119</c:v>
                </c:pt>
                <c:pt idx="10">
                  <c:v>85.470866071919886</c:v>
                </c:pt>
                <c:pt idx="11">
                  <c:v>83.690689403477421</c:v>
                </c:pt>
                <c:pt idx="12">
                  <c:v>81.316517671200188</c:v>
                </c:pt>
                <c:pt idx="13">
                  <c:v>81.479742391328386</c:v>
                </c:pt>
                <c:pt idx="14">
                  <c:v>80.70215466775943</c:v>
                </c:pt>
                <c:pt idx="15">
                  <c:v>79.37952330640357</c:v>
                </c:pt>
                <c:pt idx="16">
                  <c:v>78.783355809378591</c:v>
                </c:pt>
                <c:pt idx="17">
                  <c:v>78.814034535953382</c:v>
                </c:pt>
                <c:pt idx="18">
                  <c:v>77.792549833356688</c:v>
                </c:pt>
                <c:pt idx="19">
                  <c:v>78.349062153975211</c:v>
                </c:pt>
                <c:pt idx="20">
                  <c:v>77.808550851422808</c:v>
                </c:pt>
                <c:pt idx="21">
                  <c:v>77.882325359253684</c:v>
                </c:pt>
                <c:pt idx="22">
                  <c:v>77.588407278952403</c:v>
                </c:pt>
                <c:pt idx="23">
                  <c:v>77.923303845217831</c:v>
                </c:pt>
                <c:pt idx="24">
                  <c:v>76.95340616020448</c:v>
                </c:pt>
                <c:pt idx="25">
                  <c:v>75.352775029766107</c:v>
                </c:pt>
                <c:pt idx="26">
                  <c:v>74.227542857861138</c:v>
                </c:pt>
                <c:pt idx="27">
                  <c:v>72.685385468495085</c:v>
                </c:pt>
                <c:pt idx="28">
                  <c:v>71.174265202042363</c:v>
                </c:pt>
                <c:pt idx="29">
                  <c:v>70.414696543614696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indikatoren_belagstage!$N$2</c:f>
              <c:strCache>
                <c:ptCount val="1"/>
                <c:pt idx="0">
                  <c:v>Belagsdauer Ø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Dot"/>
              <a:round/>
            </a:ln>
            <a:effectLst/>
          </c:spPr>
          <c:marker>
            <c:symbol val="none"/>
          </c:marker>
          <c:cat>
            <c:numRef>
              <c:f>indikatoren_belagstage!$I$3:$I$32</c:f>
              <c:numCache>
                <c:formatCode>General</c:formatCode>
                <c:ptCount val="3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</c:numCache>
            </c:numRef>
          </c:cat>
          <c:val>
            <c:numRef>
              <c:f>indikatoren_belagstage!$N$3:$N$32</c:f>
              <c:numCache>
                <c:formatCode>#,##0</c:formatCode>
                <c:ptCount val="30"/>
                <c:pt idx="0">
                  <c:v>100</c:v>
                </c:pt>
                <c:pt idx="1">
                  <c:v>96.853146853146797</c:v>
                </c:pt>
                <c:pt idx="2">
                  <c:v>94.14335664335664</c:v>
                </c:pt>
                <c:pt idx="3">
                  <c:v>90.209790209790214</c:v>
                </c:pt>
                <c:pt idx="4">
                  <c:v>86.538461538461476</c:v>
                </c:pt>
                <c:pt idx="5">
                  <c:v>82.867132867132881</c:v>
                </c:pt>
                <c:pt idx="6">
                  <c:v>79.28321678321683</c:v>
                </c:pt>
                <c:pt idx="7">
                  <c:v>75.87412587412588</c:v>
                </c:pt>
                <c:pt idx="8">
                  <c:v>73.251748251748268</c:v>
                </c:pt>
                <c:pt idx="9">
                  <c:v>70.891608391608386</c:v>
                </c:pt>
                <c:pt idx="10">
                  <c:v>68.706293706293707</c:v>
                </c:pt>
                <c:pt idx="11">
                  <c:v>65.646853146853118</c:v>
                </c:pt>
                <c:pt idx="12">
                  <c:v>58.91608391608392</c:v>
                </c:pt>
                <c:pt idx="13">
                  <c:v>56.2937062937063</c:v>
                </c:pt>
                <c:pt idx="14">
                  <c:v>53.671328671328645</c:v>
                </c:pt>
                <c:pt idx="15">
                  <c:v>51.573426573426545</c:v>
                </c:pt>
                <c:pt idx="16">
                  <c:v>50.087412587412558</c:v>
                </c:pt>
                <c:pt idx="17">
                  <c:v>48.164335664335667</c:v>
                </c:pt>
                <c:pt idx="18">
                  <c:v>47.290209790209822</c:v>
                </c:pt>
                <c:pt idx="19">
                  <c:v>46.41608391608392</c:v>
                </c:pt>
                <c:pt idx="20">
                  <c:v>44.580419580419559</c:v>
                </c:pt>
                <c:pt idx="21">
                  <c:v>43.968531468531481</c:v>
                </c:pt>
                <c:pt idx="22">
                  <c:v>43.006993006993014</c:v>
                </c:pt>
                <c:pt idx="23">
                  <c:v>42.22027972027977</c:v>
                </c:pt>
                <c:pt idx="24">
                  <c:v>41.783216783216766</c:v>
                </c:pt>
                <c:pt idx="25">
                  <c:v>39.947552447552454</c:v>
                </c:pt>
                <c:pt idx="26">
                  <c:v>39.685314685314665</c:v>
                </c:pt>
                <c:pt idx="27">
                  <c:v>38.986013986013987</c:v>
                </c:pt>
                <c:pt idx="28">
                  <c:v>38.199300699300721</c:v>
                </c:pt>
                <c:pt idx="29">
                  <c:v>37.5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indikatoren_belagstage!$O$2</c:f>
              <c:strCache>
                <c:ptCount val="1"/>
                <c:pt idx="0">
                  <c:v>Belagstage/VZÄ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indikatoren_belagstage!$I$3:$I$32</c:f>
              <c:numCache>
                <c:formatCode>General</c:formatCode>
                <c:ptCount val="3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</c:numCache>
            </c:numRef>
          </c:cat>
          <c:val>
            <c:numRef>
              <c:f>indikatoren_belagstage!$O$3:$O$32</c:f>
              <c:numCache>
                <c:formatCode>#,##0</c:formatCode>
                <c:ptCount val="30"/>
                <c:pt idx="0">
                  <c:v>100</c:v>
                </c:pt>
                <c:pt idx="1">
                  <c:v>96.708578417382114</c:v>
                </c:pt>
                <c:pt idx="2">
                  <c:v>93.75051201120165</c:v>
                </c:pt>
                <c:pt idx="3">
                  <c:v>92.455389797427799</c:v>
                </c:pt>
                <c:pt idx="4">
                  <c:v>87.814149352783417</c:v>
                </c:pt>
                <c:pt idx="5">
                  <c:v>82.356806466419954</c:v>
                </c:pt>
                <c:pt idx="6">
                  <c:v>76.581218633363562</c:v>
                </c:pt>
                <c:pt idx="7">
                  <c:v>71.5481742402674</c:v>
                </c:pt>
                <c:pt idx="8">
                  <c:v>67.459043178477273</c:v>
                </c:pt>
                <c:pt idx="9">
                  <c:v>65.034218360906593</c:v>
                </c:pt>
                <c:pt idx="10">
                  <c:v>62.457046114991705</c:v>
                </c:pt>
                <c:pt idx="11">
                  <c:v>60.907979163147218</c:v>
                </c:pt>
                <c:pt idx="12">
                  <c:v>59.517972976243172</c:v>
                </c:pt>
                <c:pt idx="13">
                  <c:v>59.243897159441516</c:v>
                </c:pt>
                <c:pt idx="14">
                  <c:v>58.281652762560043</c:v>
                </c:pt>
                <c:pt idx="15">
                  <c:v>57.056565238588163</c:v>
                </c:pt>
                <c:pt idx="16">
                  <c:v>56.371169011233661</c:v>
                </c:pt>
                <c:pt idx="17">
                  <c:v>55.959679517215875</c:v>
                </c:pt>
                <c:pt idx="18">
                  <c:v>54.887884199795892</c:v>
                </c:pt>
                <c:pt idx="19">
                  <c:v>54.574010961082884</c:v>
                </c:pt>
                <c:pt idx="20">
                  <c:v>53.641678792708753</c:v>
                </c:pt>
                <c:pt idx="21">
                  <c:v>53.557527339634568</c:v>
                </c:pt>
                <c:pt idx="22">
                  <c:v>52.879972749656346</c:v>
                </c:pt>
                <c:pt idx="23">
                  <c:v>51.985109128915816</c:v>
                </c:pt>
                <c:pt idx="24">
                  <c:v>50.671106348826612</c:v>
                </c:pt>
                <c:pt idx="25">
                  <c:v>49.356814225795048</c:v>
                </c:pt>
                <c:pt idx="26">
                  <c:v>48.397531803252171</c:v>
                </c:pt>
                <c:pt idx="27">
                  <c:v>47.316138376687043</c:v>
                </c:pt>
                <c:pt idx="28">
                  <c:v>46.234264602228954</c:v>
                </c:pt>
                <c:pt idx="29">
                  <c:v>45.566046746630626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indikatoren_belagstage!$K$2</c:f>
              <c:strCache>
                <c:ptCount val="1"/>
                <c:pt idx="0">
                  <c:v>stationäre Patienten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indikatoren_belagstage!$I$3:$I$32</c:f>
              <c:numCache>
                <c:formatCode>General</c:formatCode>
                <c:ptCount val="3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</c:numCache>
            </c:numRef>
          </c:cat>
          <c:val>
            <c:numRef>
              <c:f>indikatoren_belagstage!$K$3:$K$32</c:f>
              <c:numCache>
                <c:formatCode>#,##0</c:formatCode>
                <c:ptCount val="30"/>
                <c:pt idx="0">
                  <c:v>100</c:v>
                </c:pt>
                <c:pt idx="1">
                  <c:v>102.42753097707853</c:v>
                </c:pt>
                <c:pt idx="2">
                  <c:v>104.05700413027716</c:v>
                </c:pt>
                <c:pt idx="3">
                  <c:v>108.04294227070655</c:v>
                </c:pt>
                <c:pt idx="4">
                  <c:v>109.78781095311663</c:v>
                </c:pt>
                <c:pt idx="5">
                  <c:v>111.54428224611409</c:v>
                </c:pt>
                <c:pt idx="6">
                  <c:v>113.38329602421416</c:v>
                </c:pt>
                <c:pt idx="7">
                  <c:v>116.34933947094619</c:v>
                </c:pt>
                <c:pt idx="8">
                  <c:v>118.07995712078687</c:v>
                </c:pt>
                <c:pt idx="9">
                  <c:v>121.59712457041969</c:v>
                </c:pt>
                <c:pt idx="10">
                  <c:v>124.30110035627581</c:v>
                </c:pt>
                <c:pt idx="11">
                  <c:v>127.43128290821961</c:v>
                </c:pt>
                <c:pt idx="12">
                  <c:v>138.06665195321122</c:v>
                </c:pt>
                <c:pt idx="13">
                  <c:v>144.79994955386698</c:v>
                </c:pt>
                <c:pt idx="14">
                  <c:v>150.30368572059132</c:v>
                </c:pt>
                <c:pt idx="15">
                  <c:v>153.95617492196612</c:v>
                </c:pt>
                <c:pt idx="16">
                  <c:v>157.12854305262172</c:v>
                </c:pt>
                <c:pt idx="17">
                  <c:v>163.4886653844942</c:v>
                </c:pt>
                <c:pt idx="18">
                  <c:v>164.42280165211093</c:v>
                </c:pt>
                <c:pt idx="19">
                  <c:v>168.62446006873282</c:v>
                </c:pt>
                <c:pt idx="20">
                  <c:v>174.32897184475203</c:v>
                </c:pt>
                <c:pt idx="21">
                  <c:v>177.1403348362077</c:v>
                </c:pt>
                <c:pt idx="22">
                  <c:v>180.49046252798183</c:v>
                </c:pt>
                <c:pt idx="23">
                  <c:v>184.48869691332732</c:v>
                </c:pt>
                <c:pt idx="24">
                  <c:v>184.13620455906928</c:v>
                </c:pt>
                <c:pt idx="25">
                  <c:v>188.57161774442719</c:v>
                </c:pt>
                <c:pt idx="26">
                  <c:v>186.80966043446722</c:v>
                </c:pt>
                <c:pt idx="27">
                  <c:v>186.4378724343411</c:v>
                </c:pt>
                <c:pt idx="28">
                  <c:v>186.40993788819881</c:v>
                </c:pt>
                <c:pt idx="29">
                  <c:v>187.49875461109178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indikatoren_belagstage!$L$2</c:f>
              <c:strCache>
                <c:ptCount val="1"/>
                <c:pt idx="0">
                  <c:v>stat.Patienten/VZÄ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indikatoren_belagstage!$I$3:$I$32</c:f>
              <c:numCache>
                <c:formatCode>General</c:formatCode>
                <c:ptCount val="3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</c:numCache>
            </c:numRef>
          </c:cat>
          <c:val>
            <c:numRef>
              <c:f>indikatoren_belagstage!$L$3:$L$32</c:f>
              <c:numCache>
                <c:formatCode>#,##0</c:formatCode>
                <c:ptCount val="30"/>
                <c:pt idx="0">
                  <c:v>100</c:v>
                </c:pt>
                <c:pt idx="1">
                  <c:v>102.56450605591958</c:v>
                </c:pt>
                <c:pt idx="2">
                  <c:v>104.39978978940474</c:v>
                </c:pt>
                <c:pt idx="3">
                  <c:v>105.29025098279317</c:v>
                </c:pt>
                <c:pt idx="4">
                  <c:v>107.97687159683936</c:v>
                </c:pt>
                <c:pt idx="5">
                  <c:v>111.95312918783884</c:v>
                </c:pt>
                <c:pt idx="6">
                  <c:v>117.09250150939994</c:v>
                </c:pt>
                <c:pt idx="7">
                  <c:v>122.96463795915248</c:v>
                </c:pt>
                <c:pt idx="8">
                  <c:v>127.72651588753783</c:v>
                </c:pt>
                <c:pt idx="9">
                  <c:v>132.07247058496969</c:v>
                </c:pt>
                <c:pt idx="10">
                  <c:v>136.16148372034951</c:v>
                </c:pt>
                <c:pt idx="11">
                  <c:v>136.64788967362165</c:v>
                </c:pt>
                <c:pt idx="12">
                  <c:v>135.80416397808858</c:v>
                </c:pt>
                <c:pt idx="13">
                  <c:v>136.63786111074575</c:v>
                </c:pt>
                <c:pt idx="14">
                  <c:v>137.49945855640541</c:v>
                </c:pt>
                <c:pt idx="15">
                  <c:v>138.08082654846322</c:v>
                </c:pt>
                <c:pt idx="16">
                  <c:v>138.64073658515818</c:v>
                </c:pt>
                <c:pt idx="17">
                  <c:v>139.64480348462357</c:v>
                </c:pt>
                <c:pt idx="18">
                  <c:v>140.45625302428058</c:v>
                </c:pt>
                <c:pt idx="19">
                  <c:v>142.20364301189659</c:v>
                </c:pt>
                <c:pt idx="20">
                  <c:v>143.60550870052819</c:v>
                </c:pt>
                <c:pt idx="21">
                  <c:v>143.89575233681796</c:v>
                </c:pt>
                <c:pt idx="22">
                  <c:v>145.11715408266735</c:v>
                </c:pt>
                <c:pt idx="23">
                  <c:v>148.17850213834166</c:v>
                </c:pt>
                <c:pt idx="24">
                  <c:v>150.05415834199437</c:v>
                </c:pt>
                <c:pt idx="25">
                  <c:v>150.77057266968575</c:v>
                </c:pt>
                <c:pt idx="26">
                  <c:v>151.38760244543201</c:v>
                </c:pt>
                <c:pt idx="27">
                  <c:v>151.55502462097476</c:v>
                </c:pt>
                <c:pt idx="28">
                  <c:v>151.80139907808936</c:v>
                </c:pt>
                <c:pt idx="29">
                  <c:v>152.30810177469365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9397344"/>
        <c:axId val="179397736"/>
      </c:lineChart>
      <c:catAx>
        <c:axId val="17939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79397736"/>
        <c:crosses val="autoZero"/>
        <c:auto val="1"/>
        <c:lblAlgn val="ctr"/>
        <c:lblOffset val="100"/>
        <c:noMultiLvlLbl val="0"/>
      </c:catAx>
      <c:valAx>
        <c:axId val="179397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79397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 smtClean="0"/>
              <a:t>Psychotherapeuten</a:t>
            </a:r>
            <a:r>
              <a:rPr lang="en-US" dirty="0" smtClean="0"/>
              <a:t> </a:t>
            </a:r>
            <a:r>
              <a:rPr lang="en-US" dirty="0"/>
              <a:t>je 10.000 </a:t>
            </a:r>
            <a:r>
              <a:rPr lang="en-US" dirty="0" err="1" smtClean="0"/>
              <a:t>Bevölkerung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Tabelle1!$A$4:$A$11</c:f>
              <c:strCache>
                <c:ptCount val="8"/>
                <c:pt idx="0">
                  <c:v>Burgenland</c:v>
                </c:pt>
                <c:pt idx="1">
                  <c:v>Niederösterreich</c:v>
                </c:pt>
                <c:pt idx="2">
                  <c:v>Oberösterreich</c:v>
                </c:pt>
                <c:pt idx="3">
                  <c:v>Salzburg</c:v>
                </c:pt>
                <c:pt idx="4">
                  <c:v>Steiermark</c:v>
                </c:pt>
                <c:pt idx="5">
                  <c:v>Tirol</c:v>
                </c:pt>
                <c:pt idx="6">
                  <c:v>Wien</c:v>
                </c:pt>
                <c:pt idx="7">
                  <c:v>Österreich gesamt</c:v>
                </c:pt>
              </c:strCache>
            </c:strRef>
          </c:cat>
          <c:val>
            <c:numRef>
              <c:f>Tabelle1!$C$4:$C$11</c:f>
              <c:numCache>
                <c:formatCode>General</c:formatCode>
                <c:ptCount val="8"/>
                <c:pt idx="0">
                  <c:v>1.63</c:v>
                </c:pt>
                <c:pt idx="1">
                  <c:v>1.76</c:v>
                </c:pt>
                <c:pt idx="2">
                  <c:v>2.42</c:v>
                </c:pt>
                <c:pt idx="3">
                  <c:v>6.71</c:v>
                </c:pt>
                <c:pt idx="4">
                  <c:v>2.21</c:v>
                </c:pt>
                <c:pt idx="5">
                  <c:v>5.44</c:v>
                </c:pt>
                <c:pt idx="6">
                  <c:v>3.8</c:v>
                </c:pt>
                <c:pt idx="7">
                  <c:v>3.13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1570496"/>
        <c:axId val="181570888"/>
      </c:barChart>
      <c:catAx>
        <c:axId val="181570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81570888"/>
        <c:crosses val="autoZero"/>
        <c:auto val="1"/>
        <c:lblAlgn val="ctr"/>
        <c:lblOffset val="100"/>
        <c:noMultiLvlLbl val="0"/>
      </c:catAx>
      <c:valAx>
        <c:axId val="181570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81570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 dirty="0" err="1" smtClean="0"/>
              <a:t>Gesundheitsberufe</a:t>
            </a:r>
            <a:r>
              <a:rPr lang="en-US" dirty="0" smtClean="0"/>
              <a:t> </a:t>
            </a:r>
            <a:r>
              <a:rPr lang="en-US" dirty="0"/>
              <a:t>in KA 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2014</a:t>
            </a:r>
            <a:r>
              <a:rPr lang="en-US" baseline="0" dirty="0" smtClean="0"/>
              <a:t> </a:t>
            </a:r>
            <a:r>
              <a:rPr lang="en-US" baseline="0" dirty="0"/>
              <a:t>rd. 85.000 VZÄ</a:t>
            </a:r>
            <a:endParaRPr lang="en-US" dirty="0"/>
          </a:p>
        </c:rich>
      </c:tx>
      <c:layout>
        <c:manualLayout>
          <c:xMode val="edge"/>
          <c:yMode val="edge"/>
          <c:x val="0.16420940170940174"/>
          <c:y val="9.0454229803600388E-3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dLbls>
            <c:dLbl>
              <c:idx val="0"/>
              <c:layout>
                <c:manualLayout>
                  <c:x val="8.0128205128205177E-2"/>
                  <c:y val="-0.1026031112931274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7777777777777801"/>
                  <c:y val="1.877079586664530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4230769230769241"/>
                  <c:y val="-5.881753839850981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5405982905982897E-2"/>
                  <c:y val="-0.1255566436969902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'aerzte_gb (2)'!$I$2:$L$2</c:f>
              <c:strCache>
                <c:ptCount val="4"/>
                <c:pt idx="0">
                  <c:v>Ärzte</c:v>
                </c:pt>
                <c:pt idx="1">
                  <c:v>Gehobener Dienst </c:v>
                </c:pt>
                <c:pt idx="2">
                  <c:v>med.-technische Dienste</c:v>
                </c:pt>
                <c:pt idx="3">
                  <c:v>Pflegehilfe</c:v>
                </c:pt>
              </c:strCache>
            </c:strRef>
          </c:cat>
          <c:val>
            <c:numRef>
              <c:f>'aerzte_gb (2)'!$I$32:$L$32</c:f>
              <c:numCache>
                <c:formatCode>#,##0.0</c:formatCode>
                <c:ptCount val="4"/>
                <c:pt idx="0">
                  <c:v>23.703589695017989</c:v>
                </c:pt>
                <c:pt idx="1">
                  <c:v>51.971254025383573</c:v>
                </c:pt>
                <c:pt idx="2">
                  <c:v>11.651117635915893</c:v>
                </c:pt>
                <c:pt idx="3">
                  <c:v>12.674038643682517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AT" dirty="0" smtClean="0"/>
              <a:t>Strukturelle Änderung</a:t>
            </a:r>
            <a:r>
              <a:rPr lang="de-AT" baseline="0" dirty="0" smtClean="0"/>
              <a:t> </a:t>
            </a:r>
            <a:r>
              <a:rPr lang="de-AT" dirty="0" smtClean="0"/>
              <a:t> </a:t>
            </a:r>
            <a:r>
              <a:rPr lang="de-AT" dirty="0"/>
              <a:t>2009/2014: + 2.411 VZÄ,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'aerzte_gb (2)'!$I$2:$L$2</c:f>
              <c:strCache>
                <c:ptCount val="4"/>
                <c:pt idx="0">
                  <c:v>Ärzte</c:v>
                </c:pt>
                <c:pt idx="1">
                  <c:v>Gehobener Dienst </c:v>
                </c:pt>
                <c:pt idx="2">
                  <c:v>med.-technische Dienste</c:v>
                </c:pt>
                <c:pt idx="3">
                  <c:v>Pflegehilfe</c:v>
                </c:pt>
              </c:strCache>
            </c:strRef>
          </c:cat>
          <c:val>
            <c:numRef>
              <c:f>'aerzte_gb (2)'!$I$34:$L$34</c:f>
              <c:numCache>
                <c:formatCode>#,##0.0</c:formatCode>
                <c:ptCount val="4"/>
                <c:pt idx="0">
                  <c:v>42.720862712567403</c:v>
                </c:pt>
                <c:pt idx="1">
                  <c:v>47.698050601410202</c:v>
                </c:pt>
                <c:pt idx="2">
                  <c:v>14.475321443384484</c:v>
                </c:pt>
                <c:pt idx="3">
                  <c:v>-4.8942347573620877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79399304"/>
        <c:axId val="179398912"/>
      </c:barChart>
      <c:valAx>
        <c:axId val="17939891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79399304"/>
        <c:crosses val="autoZero"/>
        <c:crossBetween val="between"/>
      </c:valAx>
      <c:catAx>
        <c:axId val="179399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793989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 err="1"/>
              <a:t>Zuwachs</a:t>
            </a:r>
            <a:r>
              <a:rPr lang="en-US" sz="1800" dirty="0"/>
              <a:t> </a:t>
            </a:r>
            <a:r>
              <a:rPr lang="en-US" sz="1800" dirty="0" err="1"/>
              <a:t>seit</a:t>
            </a:r>
            <a:r>
              <a:rPr lang="en-US" sz="1800" dirty="0"/>
              <a:t> 1985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'aerzte_gb (2)'!$I$36</c:f>
              <c:strCache>
                <c:ptCount val="1"/>
                <c:pt idx="0">
                  <c:v>Ärzte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'aerzte_gb (2)'!$H$37:$H$66</c:f>
              <c:numCache>
                <c:formatCode>@</c:formatCode>
                <c:ptCount val="3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</c:numCache>
            </c:numRef>
          </c:cat>
          <c:val>
            <c:numRef>
              <c:f>'aerzte_gb (2)'!$I$37:$I$66</c:f>
              <c:numCache>
                <c:formatCode>#,##0</c:formatCode>
                <c:ptCount val="30"/>
                <c:pt idx="0">
                  <c:v>100</c:v>
                </c:pt>
                <c:pt idx="1">
                  <c:v>104.1843670348343</c:v>
                </c:pt>
                <c:pt idx="2">
                  <c:v>105.26762956669499</c:v>
                </c:pt>
                <c:pt idx="3">
                  <c:v>108.35811384876806</c:v>
                </c:pt>
                <c:pt idx="4">
                  <c:v>113.81690739167374</c:v>
                </c:pt>
                <c:pt idx="5">
                  <c:v>118.93585386576039</c:v>
                </c:pt>
                <c:pt idx="6">
                  <c:v>125.38232795242135</c:v>
                </c:pt>
                <c:pt idx="7">
                  <c:v>133.37935429056915</c:v>
                </c:pt>
                <c:pt idx="8">
                  <c:v>140.56924384027187</c:v>
                </c:pt>
                <c:pt idx="9">
                  <c:v>145.51826677994902</c:v>
                </c:pt>
                <c:pt idx="10">
                  <c:v>151.22132540356839</c:v>
                </c:pt>
                <c:pt idx="11">
                  <c:v>152.99490229396761</c:v>
                </c:pt>
                <c:pt idx="12">
                  <c:v>153.90824129141888</c:v>
                </c:pt>
                <c:pt idx="13">
                  <c:v>157.34919286321156</c:v>
                </c:pt>
                <c:pt idx="14">
                  <c:v>161.76720475785891</c:v>
                </c:pt>
                <c:pt idx="15">
                  <c:v>166.07901444350037</c:v>
                </c:pt>
                <c:pt idx="16">
                  <c:v>170.7625318606627</c:v>
                </c:pt>
                <c:pt idx="17">
                  <c:v>174.0441801189464</c:v>
                </c:pt>
                <c:pt idx="18">
                  <c:v>177.90994052676291</c:v>
                </c:pt>
                <c:pt idx="19">
                  <c:v>181.55267629566697</c:v>
                </c:pt>
                <c:pt idx="20">
                  <c:v>183.16694987255741</c:v>
                </c:pt>
                <c:pt idx="21">
                  <c:v>187.14953271028031</c:v>
                </c:pt>
                <c:pt idx="22">
                  <c:v>190.80288870008502</c:v>
                </c:pt>
                <c:pt idx="23">
                  <c:v>196.46346644010194</c:v>
                </c:pt>
                <c:pt idx="24">
                  <c:v>201.68861512319455</c:v>
                </c:pt>
                <c:pt idx="25">
                  <c:v>205.64995751911633</c:v>
                </c:pt>
                <c:pt idx="26">
                  <c:v>208.08198810535262</c:v>
                </c:pt>
                <c:pt idx="27">
                  <c:v>209.32455395072216</c:v>
                </c:pt>
                <c:pt idx="28">
                  <c:v>210.35471537807987</c:v>
                </c:pt>
                <c:pt idx="29">
                  <c:v>212.62744265080721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'aerzte_gb (2)'!$J$36</c:f>
              <c:strCache>
                <c:ptCount val="1"/>
                <c:pt idx="0">
                  <c:v>Gehobener Dienst 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'aerzte_gb (2)'!$H$37:$H$66</c:f>
              <c:numCache>
                <c:formatCode>@</c:formatCode>
                <c:ptCount val="3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</c:numCache>
            </c:numRef>
          </c:cat>
          <c:val>
            <c:numRef>
              <c:f>'aerzte_gb (2)'!$J$37:$J$66</c:f>
              <c:numCache>
                <c:formatCode>#,##0</c:formatCode>
                <c:ptCount val="30"/>
                <c:pt idx="0">
                  <c:v>100</c:v>
                </c:pt>
                <c:pt idx="1">
                  <c:v>104.8798441221043</c:v>
                </c:pt>
                <c:pt idx="2">
                  <c:v>109.23143537562241</c:v>
                </c:pt>
                <c:pt idx="3">
                  <c:v>110.77289456592337</c:v>
                </c:pt>
                <c:pt idx="4">
                  <c:v>113.6046763368694</c:v>
                </c:pt>
                <c:pt idx="5">
                  <c:v>117.65750162372808</c:v>
                </c:pt>
                <c:pt idx="6">
                  <c:v>119.53236631305471</c:v>
                </c:pt>
                <c:pt idx="7">
                  <c:v>123.55055206754709</c:v>
                </c:pt>
                <c:pt idx="8">
                  <c:v>131.50032474561598</c:v>
                </c:pt>
                <c:pt idx="9">
                  <c:v>141.39857111928995</c:v>
                </c:pt>
                <c:pt idx="10">
                  <c:v>149.84195713357872</c:v>
                </c:pt>
                <c:pt idx="11">
                  <c:v>154.78242043732419</c:v>
                </c:pt>
                <c:pt idx="12">
                  <c:v>157.68781121454853</c:v>
                </c:pt>
                <c:pt idx="13">
                  <c:v>159.08205239229275</c:v>
                </c:pt>
                <c:pt idx="14">
                  <c:v>160.78804936133366</c:v>
                </c:pt>
                <c:pt idx="15">
                  <c:v>161.91816410478458</c:v>
                </c:pt>
                <c:pt idx="16">
                  <c:v>162.87941112794977</c:v>
                </c:pt>
                <c:pt idx="17">
                  <c:v>164.31262177960596</c:v>
                </c:pt>
                <c:pt idx="18">
                  <c:v>165.99696904091797</c:v>
                </c:pt>
                <c:pt idx="19">
                  <c:v>168.87638016886766</c:v>
                </c:pt>
                <c:pt idx="20">
                  <c:v>172.90322580645162</c:v>
                </c:pt>
                <c:pt idx="21">
                  <c:v>176.14635202424756</c:v>
                </c:pt>
                <c:pt idx="22">
                  <c:v>179.14267157393374</c:v>
                </c:pt>
                <c:pt idx="23">
                  <c:v>182.27321931153929</c:v>
                </c:pt>
                <c:pt idx="24">
                  <c:v>185.09201125784799</c:v>
                </c:pt>
                <c:pt idx="25">
                  <c:v>185.18726997185539</c:v>
                </c:pt>
                <c:pt idx="26">
                  <c:v>186.6464602727863</c:v>
                </c:pt>
                <c:pt idx="27">
                  <c:v>187.78956484087459</c:v>
                </c:pt>
                <c:pt idx="28">
                  <c:v>188.91534964277989</c:v>
                </c:pt>
                <c:pt idx="29">
                  <c:v>190.07144403550558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'aerzte_gb (2)'!$L$36</c:f>
              <c:strCache>
                <c:ptCount val="1"/>
                <c:pt idx="0">
                  <c:v>Pflegehilfe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numRef>
              <c:f>'aerzte_gb (2)'!$H$37:$H$66</c:f>
              <c:numCache>
                <c:formatCode>@</c:formatCode>
                <c:ptCount val="3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</c:numCache>
            </c:numRef>
          </c:cat>
          <c:val>
            <c:numRef>
              <c:f>'aerzte_gb (2)'!$L$37:$L$66</c:f>
              <c:numCache>
                <c:formatCode>#,##0</c:formatCode>
                <c:ptCount val="30"/>
                <c:pt idx="0">
                  <c:v>100</c:v>
                </c:pt>
                <c:pt idx="1">
                  <c:v>100.10521281683398</c:v>
                </c:pt>
                <c:pt idx="2">
                  <c:v>100.12434241989473</c:v>
                </c:pt>
                <c:pt idx="3">
                  <c:v>100.94691535150646</c:v>
                </c:pt>
                <c:pt idx="4">
                  <c:v>102.87900526064084</c:v>
                </c:pt>
                <c:pt idx="5">
                  <c:v>109.87087517933999</c:v>
                </c:pt>
                <c:pt idx="6">
                  <c:v>127.79531324725012</c:v>
                </c:pt>
                <c:pt idx="7">
                  <c:v>134.29937828790054</c:v>
                </c:pt>
                <c:pt idx="8">
                  <c:v>133.74461979913909</c:v>
                </c:pt>
                <c:pt idx="9">
                  <c:v>133.19942611190817</c:v>
                </c:pt>
                <c:pt idx="10">
                  <c:v>130.856049736968</c:v>
                </c:pt>
                <c:pt idx="11">
                  <c:v>125.85365853658531</c:v>
                </c:pt>
                <c:pt idx="12">
                  <c:v>117.9722620755619</c:v>
                </c:pt>
                <c:pt idx="13">
                  <c:v>115.34194165471068</c:v>
                </c:pt>
                <c:pt idx="14">
                  <c:v>112.1281683405069</c:v>
                </c:pt>
                <c:pt idx="15">
                  <c:v>109.64131994261119</c:v>
                </c:pt>
                <c:pt idx="16">
                  <c:v>108.26398852223815</c:v>
                </c:pt>
                <c:pt idx="17">
                  <c:v>107.62314681970344</c:v>
                </c:pt>
                <c:pt idx="18">
                  <c:v>107.24055475848877</c:v>
                </c:pt>
                <c:pt idx="19">
                  <c:v>106.17886178861788</c:v>
                </c:pt>
                <c:pt idx="20">
                  <c:v>105.49976087996174</c:v>
                </c:pt>
                <c:pt idx="21">
                  <c:v>105.00239120038258</c:v>
                </c:pt>
                <c:pt idx="22">
                  <c:v>103.60593017694877</c:v>
                </c:pt>
                <c:pt idx="23">
                  <c:v>103.25203252032517</c:v>
                </c:pt>
                <c:pt idx="24">
                  <c:v>103.51984696317552</c:v>
                </c:pt>
                <c:pt idx="25">
                  <c:v>102.64945002391202</c:v>
                </c:pt>
                <c:pt idx="26">
                  <c:v>102.63032042085128</c:v>
                </c:pt>
                <c:pt idx="27">
                  <c:v>102.34337637494021</c:v>
                </c:pt>
                <c:pt idx="28">
                  <c:v>101.97034911525584</c:v>
                </c:pt>
                <c:pt idx="29">
                  <c:v>102.39120038259206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9400088"/>
        <c:axId val="179400480"/>
      </c:lineChart>
      <c:catAx>
        <c:axId val="179400088"/>
        <c:scaling>
          <c:orientation val="minMax"/>
        </c:scaling>
        <c:delete val="0"/>
        <c:axPos val="b"/>
        <c:numFmt formatCode="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79400480"/>
        <c:crosses val="autoZero"/>
        <c:auto val="1"/>
        <c:lblAlgn val="ctr"/>
        <c:lblOffset val="100"/>
        <c:noMultiLvlLbl val="0"/>
      </c:catAx>
      <c:valAx>
        <c:axId val="17940048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79400088"/>
        <c:crosses val="autoZero"/>
        <c:crossBetween val="between"/>
      </c:valAx>
      <c:spPr>
        <a:noFill/>
        <a:ln>
          <a:solidFill>
            <a:srgbClr val="00B0F0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AT" sz="1800" dirty="0"/>
              <a:t>höhere </a:t>
            </a:r>
            <a:r>
              <a:rPr lang="de-AT" sz="1800" dirty="0" smtClean="0"/>
              <a:t>Qualifikation in Krankenanstalten</a:t>
            </a:r>
            <a:endParaRPr lang="de-AT" sz="1800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pflege_mtd!$N$2</c:f>
              <c:strCache>
                <c:ptCount val="1"/>
                <c:pt idx="0">
                  <c:v>Gehobener Dienst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pflege_mtd!$M$3:$M$32</c:f>
              <c:numCache>
                <c:formatCode>@</c:formatCode>
                <c:ptCount val="3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</c:numCache>
            </c:numRef>
          </c:cat>
          <c:val>
            <c:numRef>
              <c:f>pflege_mtd!$N$3:$N$32</c:f>
              <c:numCache>
                <c:formatCode>#,##0</c:formatCode>
                <c:ptCount val="30"/>
                <c:pt idx="0">
                  <c:v>100</c:v>
                </c:pt>
                <c:pt idx="1">
                  <c:v>104.8798441221043</c:v>
                </c:pt>
                <c:pt idx="2">
                  <c:v>109.23143537562241</c:v>
                </c:pt>
                <c:pt idx="3">
                  <c:v>110.77289456592337</c:v>
                </c:pt>
                <c:pt idx="4">
                  <c:v>113.6046763368694</c:v>
                </c:pt>
                <c:pt idx="5">
                  <c:v>117.65750162372808</c:v>
                </c:pt>
                <c:pt idx="6">
                  <c:v>119.53236631305471</c:v>
                </c:pt>
                <c:pt idx="7">
                  <c:v>123.55055206754709</c:v>
                </c:pt>
                <c:pt idx="8">
                  <c:v>131.50032474561598</c:v>
                </c:pt>
                <c:pt idx="9">
                  <c:v>141.39857111928995</c:v>
                </c:pt>
                <c:pt idx="10">
                  <c:v>149.84195713357872</c:v>
                </c:pt>
                <c:pt idx="11">
                  <c:v>154.78242043732419</c:v>
                </c:pt>
                <c:pt idx="12">
                  <c:v>157.68781121454853</c:v>
                </c:pt>
                <c:pt idx="13">
                  <c:v>159.08205239229275</c:v>
                </c:pt>
                <c:pt idx="14">
                  <c:v>160.78804936133366</c:v>
                </c:pt>
                <c:pt idx="15">
                  <c:v>161.91816410478458</c:v>
                </c:pt>
                <c:pt idx="16">
                  <c:v>162.87941112794977</c:v>
                </c:pt>
                <c:pt idx="17">
                  <c:v>164.31262177960596</c:v>
                </c:pt>
                <c:pt idx="18">
                  <c:v>165.99696904091797</c:v>
                </c:pt>
                <c:pt idx="19">
                  <c:v>168.87638016886766</c:v>
                </c:pt>
                <c:pt idx="20">
                  <c:v>172.90322580645162</c:v>
                </c:pt>
                <c:pt idx="21">
                  <c:v>176.14635202424756</c:v>
                </c:pt>
                <c:pt idx="22">
                  <c:v>179.14267157393374</c:v>
                </c:pt>
                <c:pt idx="23">
                  <c:v>182.27321931153929</c:v>
                </c:pt>
                <c:pt idx="24">
                  <c:v>185.09201125784799</c:v>
                </c:pt>
                <c:pt idx="25">
                  <c:v>185.18726997185539</c:v>
                </c:pt>
                <c:pt idx="26">
                  <c:v>186.6464602727863</c:v>
                </c:pt>
                <c:pt idx="27">
                  <c:v>187.78956484087459</c:v>
                </c:pt>
                <c:pt idx="28">
                  <c:v>188.91534964277989</c:v>
                </c:pt>
                <c:pt idx="29">
                  <c:v>190.07144403550558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pflege_mtd!$O$2</c:f>
              <c:strCache>
                <c:ptCount val="1"/>
                <c:pt idx="0">
                  <c:v>med.-technische Dienste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pflege_mtd!$M$3:$M$32</c:f>
              <c:numCache>
                <c:formatCode>@</c:formatCode>
                <c:ptCount val="3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</c:numCache>
            </c:numRef>
          </c:cat>
          <c:val>
            <c:numRef>
              <c:f>pflege_mtd!$O$3:$O$32</c:f>
              <c:numCache>
                <c:formatCode>#,##0</c:formatCode>
                <c:ptCount val="30"/>
                <c:pt idx="0">
                  <c:v>100</c:v>
                </c:pt>
                <c:pt idx="1">
                  <c:v>103.75996961640716</c:v>
                </c:pt>
                <c:pt idx="2">
                  <c:v>106.20964679073302</c:v>
                </c:pt>
                <c:pt idx="3">
                  <c:v>108.73528294720852</c:v>
                </c:pt>
                <c:pt idx="4">
                  <c:v>110.67223699202425</c:v>
                </c:pt>
                <c:pt idx="5">
                  <c:v>112.09646790733007</c:v>
                </c:pt>
                <c:pt idx="6">
                  <c:v>115.59058108621346</c:v>
                </c:pt>
                <c:pt idx="7">
                  <c:v>123.69920243068744</c:v>
                </c:pt>
                <c:pt idx="8">
                  <c:v>131.10520319027719</c:v>
                </c:pt>
                <c:pt idx="9">
                  <c:v>135.39688568173185</c:v>
                </c:pt>
                <c:pt idx="10">
                  <c:v>149.16445119635392</c:v>
                </c:pt>
                <c:pt idx="11">
                  <c:v>146.41093809342962</c:v>
                </c:pt>
                <c:pt idx="12">
                  <c:v>147.66426129889848</c:v>
                </c:pt>
                <c:pt idx="13">
                  <c:v>152.05089251804026</c:v>
                </c:pt>
                <c:pt idx="14">
                  <c:v>155.50702620584877</c:v>
                </c:pt>
                <c:pt idx="15">
                  <c:v>157.21610330421572</c:v>
                </c:pt>
                <c:pt idx="16">
                  <c:v>159.00113938473228</c:v>
                </c:pt>
                <c:pt idx="17">
                  <c:v>161.41283706798339</c:v>
                </c:pt>
                <c:pt idx="18">
                  <c:v>164.47018609950621</c:v>
                </c:pt>
                <c:pt idx="19">
                  <c:v>170.01519179642992</c:v>
                </c:pt>
                <c:pt idx="20">
                  <c:v>172.52183820736801</c:v>
                </c:pt>
                <c:pt idx="21">
                  <c:v>175.06646410938095</c:v>
                </c:pt>
                <c:pt idx="22">
                  <c:v>176.39574629699968</c:v>
                </c:pt>
                <c:pt idx="23">
                  <c:v>178.88340296240037</c:v>
                </c:pt>
                <c:pt idx="24">
                  <c:v>180.25066464109378</c:v>
                </c:pt>
                <c:pt idx="25">
                  <c:v>181.57994682871251</c:v>
                </c:pt>
                <c:pt idx="26">
                  <c:v>184.06760349411311</c:v>
                </c:pt>
                <c:pt idx="27">
                  <c:v>184.84618306114689</c:v>
                </c:pt>
                <c:pt idx="28">
                  <c:v>186.13748575769091</c:v>
                </c:pt>
                <c:pt idx="29">
                  <c:v>186.87808583364983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pflege_mtd!$P$2</c:f>
              <c:strCache>
                <c:ptCount val="1"/>
                <c:pt idx="0">
                  <c:v>Pflegehilfe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pflege_mtd!$M$3:$M$32</c:f>
              <c:numCache>
                <c:formatCode>@</c:formatCode>
                <c:ptCount val="3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</c:numCache>
            </c:numRef>
          </c:cat>
          <c:val>
            <c:numRef>
              <c:f>pflege_mtd!$P$3:$P$32</c:f>
              <c:numCache>
                <c:formatCode>#,##0</c:formatCode>
                <c:ptCount val="30"/>
                <c:pt idx="0">
                  <c:v>100</c:v>
                </c:pt>
                <c:pt idx="1">
                  <c:v>100.10521281683398</c:v>
                </c:pt>
                <c:pt idx="2">
                  <c:v>100.12434241989473</c:v>
                </c:pt>
                <c:pt idx="3">
                  <c:v>100.94691535150646</c:v>
                </c:pt>
                <c:pt idx="4">
                  <c:v>102.87900526064084</c:v>
                </c:pt>
                <c:pt idx="5">
                  <c:v>109.87087517933999</c:v>
                </c:pt>
                <c:pt idx="6">
                  <c:v>127.79531324725012</c:v>
                </c:pt>
                <c:pt idx="7">
                  <c:v>134.29937828790054</c:v>
                </c:pt>
                <c:pt idx="8">
                  <c:v>133.74461979913909</c:v>
                </c:pt>
                <c:pt idx="9">
                  <c:v>133.19942611190817</c:v>
                </c:pt>
                <c:pt idx="10">
                  <c:v>130.856049736968</c:v>
                </c:pt>
                <c:pt idx="11">
                  <c:v>125.85365853658531</c:v>
                </c:pt>
                <c:pt idx="12">
                  <c:v>117.9722620755619</c:v>
                </c:pt>
                <c:pt idx="13">
                  <c:v>115.34194165471068</c:v>
                </c:pt>
                <c:pt idx="14">
                  <c:v>112.1281683405069</c:v>
                </c:pt>
                <c:pt idx="15">
                  <c:v>109.64131994261119</c:v>
                </c:pt>
                <c:pt idx="16">
                  <c:v>108.26398852223815</c:v>
                </c:pt>
                <c:pt idx="17">
                  <c:v>107.62314681970344</c:v>
                </c:pt>
                <c:pt idx="18">
                  <c:v>107.24055475848877</c:v>
                </c:pt>
                <c:pt idx="19">
                  <c:v>106.17886178861788</c:v>
                </c:pt>
                <c:pt idx="20">
                  <c:v>105.49976087996174</c:v>
                </c:pt>
                <c:pt idx="21">
                  <c:v>105.00239120038258</c:v>
                </c:pt>
                <c:pt idx="22">
                  <c:v>103.60593017694877</c:v>
                </c:pt>
                <c:pt idx="23">
                  <c:v>103.25203252032517</c:v>
                </c:pt>
                <c:pt idx="24">
                  <c:v>103.51984696317552</c:v>
                </c:pt>
                <c:pt idx="25">
                  <c:v>102.64945002391202</c:v>
                </c:pt>
                <c:pt idx="26">
                  <c:v>102.63032042085128</c:v>
                </c:pt>
                <c:pt idx="27">
                  <c:v>102.34337637494021</c:v>
                </c:pt>
                <c:pt idx="28">
                  <c:v>101.97034911525584</c:v>
                </c:pt>
                <c:pt idx="29">
                  <c:v>102.39120038259206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9401264"/>
        <c:axId val="179401656"/>
      </c:lineChart>
      <c:catAx>
        <c:axId val="179401264"/>
        <c:scaling>
          <c:orientation val="minMax"/>
        </c:scaling>
        <c:delete val="0"/>
        <c:axPos val="b"/>
        <c:numFmt formatCode="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79401656"/>
        <c:crosses val="autoZero"/>
        <c:auto val="1"/>
        <c:lblAlgn val="ctr"/>
        <c:lblOffset val="100"/>
        <c:noMultiLvlLbl val="0"/>
      </c:catAx>
      <c:valAx>
        <c:axId val="179401656"/>
        <c:scaling>
          <c:orientation val="minMax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7940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primaerversorgung!$A$2:$A$20</c:f>
              <c:strCache>
                <c:ptCount val="19"/>
                <c:pt idx="0">
                  <c:v>Finnland</c:v>
                </c:pt>
                <c:pt idx="1">
                  <c:v>Spanien</c:v>
                </c:pt>
                <c:pt idx="2">
                  <c:v>England</c:v>
                </c:pt>
                <c:pt idx="3">
                  <c:v>Schweden</c:v>
                </c:pt>
                <c:pt idx="4">
                  <c:v>Australien</c:v>
                </c:pt>
                <c:pt idx="5">
                  <c:v>Slovenien</c:v>
                </c:pt>
                <c:pt idx="6">
                  <c:v>Polen</c:v>
                </c:pt>
                <c:pt idx="7">
                  <c:v>Canada </c:v>
                </c:pt>
                <c:pt idx="8">
                  <c:v>Portugal</c:v>
                </c:pt>
                <c:pt idx="9">
                  <c:v>Niederlande</c:v>
                </c:pt>
                <c:pt idx="10">
                  <c:v>Irland</c:v>
                </c:pt>
                <c:pt idx="11">
                  <c:v>Türkei</c:v>
                </c:pt>
                <c:pt idx="12">
                  <c:v>Norwegen</c:v>
                </c:pt>
                <c:pt idx="13">
                  <c:v>Dänemark</c:v>
                </c:pt>
                <c:pt idx="14">
                  <c:v>Schweiz</c:v>
                </c:pt>
                <c:pt idx="15">
                  <c:v>Italien</c:v>
                </c:pt>
                <c:pt idx="16">
                  <c:v>Ungarn</c:v>
                </c:pt>
                <c:pt idx="17">
                  <c:v>Deutschland</c:v>
                </c:pt>
                <c:pt idx="18">
                  <c:v>Österreich</c:v>
                </c:pt>
              </c:strCache>
            </c:strRef>
          </c:cat>
          <c:val>
            <c:numRef>
              <c:f>primaerversorgung!$B$2:$B$20</c:f>
              <c:numCache>
                <c:formatCode>General</c:formatCode>
                <c:ptCount val="19"/>
                <c:pt idx="0">
                  <c:v>7</c:v>
                </c:pt>
                <c:pt idx="1">
                  <c:v>6</c:v>
                </c:pt>
                <c:pt idx="2">
                  <c:v>5</c:v>
                </c:pt>
                <c:pt idx="3">
                  <c:v>5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9402440"/>
        <c:axId val="179402832"/>
      </c:barChart>
      <c:catAx>
        <c:axId val="1794024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79402832"/>
        <c:crosses val="autoZero"/>
        <c:auto val="1"/>
        <c:lblAlgn val="ctr"/>
        <c:lblOffset val="100"/>
        <c:noMultiLvlLbl val="0"/>
      </c:catAx>
      <c:valAx>
        <c:axId val="179402832"/>
        <c:scaling>
          <c:orientation val="minMax"/>
          <c:max val="7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794024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AT" sz="1400" b="1" i="0" u="none" strike="noStrike" baseline="0">
                <a:effectLst/>
              </a:rPr>
              <a:t> Betreute Personen/VZÄ 2014 </a:t>
            </a:r>
            <a:r>
              <a:rPr lang="de-AT" sz="1400" b="0" i="0" u="none" strike="noStrike" baseline="0"/>
              <a:t> </a:t>
            </a:r>
            <a:endParaRPr lang="de-AT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Tabelle1!$A$3</c:f>
              <c:strCache>
                <c:ptCount val="1"/>
                <c:pt idx="0">
                  <c:v>Mobile Dienste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Tabelle1!$B$2:$K$2</c:f>
              <c:strCache>
                <c:ptCount val="10"/>
                <c:pt idx="0">
                  <c:v>Österreich</c:v>
                </c:pt>
                <c:pt idx="1">
                  <c:v>Burgenland </c:v>
                </c:pt>
                <c:pt idx="2">
                  <c:v>Kärnten </c:v>
                </c:pt>
                <c:pt idx="3">
                  <c:v>Niederösterreich</c:v>
                </c:pt>
                <c:pt idx="4">
                  <c:v>Oberösterreich </c:v>
                </c:pt>
                <c:pt idx="5">
                  <c:v>Salzburg </c:v>
                </c:pt>
                <c:pt idx="6">
                  <c:v>Steiermark</c:v>
                </c:pt>
                <c:pt idx="7">
                  <c:v>Tirol </c:v>
                </c:pt>
                <c:pt idx="8">
                  <c:v>Vorarlberg</c:v>
                </c:pt>
                <c:pt idx="9">
                  <c:v>Wien </c:v>
                </c:pt>
              </c:strCache>
            </c:strRef>
          </c:cat>
          <c:val>
            <c:numRef>
              <c:f>Tabelle1!$B$3:$K$3</c:f>
              <c:numCache>
                <c:formatCode>0</c:formatCode>
                <c:ptCount val="10"/>
                <c:pt idx="0">
                  <c:v>12.035367685791996</c:v>
                </c:pt>
                <c:pt idx="1">
                  <c:v>18.719135802469136</c:v>
                </c:pt>
                <c:pt idx="2">
                  <c:v>16.536387242825754</c:v>
                </c:pt>
                <c:pt idx="3">
                  <c:v>9.6114045104196393</c:v>
                </c:pt>
                <c:pt idx="4">
                  <c:v>15.777741276955208</c:v>
                </c:pt>
                <c:pt idx="5">
                  <c:v>11.045978827618898</c:v>
                </c:pt>
                <c:pt idx="6">
                  <c:v>19.110929291262636</c:v>
                </c:pt>
                <c:pt idx="7">
                  <c:v>13.43213981590366</c:v>
                </c:pt>
                <c:pt idx="8">
                  <c:v>44.242983551381577</c:v>
                </c:pt>
                <c:pt idx="9">
                  <c:v>7.4212032154224072</c:v>
                </c:pt>
              </c:numCache>
            </c:numRef>
          </c:val>
        </c:ser>
        <c:ser>
          <c:idx val="1"/>
          <c:order val="1"/>
          <c:tx>
            <c:strRef>
              <c:f>Tabelle1!$A$4</c:f>
              <c:strCache>
                <c:ptCount val="1"/>
                <c:pt idx="0">
                  <c:v>Stationäre Dienste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Tabelle1!$B$2:$K$2</c:f>
              <c:strCache>
                <c:ptCount val="10"/>
                <c:pt idx="0">
                  <c:v>Österreich</c:v>
                </c:pt>
                <c:pt idx="1">
                  <c:v>Burgenland </c:v>
                </c:pt>
                <c:pt idx="2">
                  <c:v>Kärnten </c:v>
                </c:pt>
                <c:pt idx="3">
                  <c:v>Niederösterreich</c:v>
                </c:pt>
                <c:pt idx="4">
                  <c:v>Oberösterreich </c:v>
                </c:pt>
                <c:pt idx="5">
                  <c:v>Salzburg </c:v>
                </c:pt>
                <c:pt idx="6">
                  <c:v>Steiermark</c:v>
                </c:pt>
                <c:pt idx="7">
                  <c:v>Tirol </c:v>
                </c:pt>
                <c:pt idx="8">
                  <c:v>Vorarlberg</c:v>
                </c:pt>
                <c:pt idx="9">
                  <c:v>Wien </c:v>
                </c:pt>
              </c:strCache>
            </c:strRef>
          </c:cat>
          <c:val>
            <c:numRef>
              <c:f>Tabelle1!$B$4:$K$4</c:f>
              <c:numCache>
                <c:formatCode>0</c:formatCode>
                <c:ptCount val="10"/>
                <c:pt idx="0">
                  <c:v>2.2895689006073545</c:v>
                </c:pt>
                <c:pt idx="1">
                  <c:v>2.4020686619718314</c:v>
                </c:pt>
                <c:pt idx="2">
                  <c:v>3.1929341236043345</c:v>
                </c:pt>
                <c:pt idx="3">
                  <c:v>2.4802268011586577</c:v>
                </c:pt>
                <c:pt idx="4">
                  <c:v>2.3225225447466649</c:v>
                </c:pt>
                <c:pt idx="5">
                  <c:v>2.0454372116081303</c:v>
                </c:pt>
                <c:pt idx="6">
                  <c:v>2.6334128639150625</c:v>
                </c:pt>
                <c:pt idx="7">
                  <c:v>2.2075899178702914</c:v>
                </c:pt>
                <c:pt idx="8">
                  <c:v>1.8397340064864509</c:v>
                </c:pt>
                <c:pt idx="9">
                  <c:v>1.7964493071224887</c:v>
                </c:pt>
              </c:numCache>
            </c:numRef>
          </c:val>
        </c:ser>
        <c:ser>
          <c:idx val="2"/>
          <c:order val="2"/>
          <c:tx>
            <c:strRef>
              <c:f>Tabelle1!$A$5</c:f>
              <c:strCache>
                <c:ptCount val="1"/>
                <c:pt idx="0">
                  <c:v>Teilstationäre Dienste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Tabelle1!$B$2:$K$2</c:f>
              <c:strCache>
                <c:ptCount val="10"/>
                <c:pt idx="0">
                  <c:v>Österreich</c:v>
                </c:pt>
                <c:pt idx="1">
                  <c:v>Burgenland </c:v>
                </c:pt>
                <c:pt idx="2">
                  <c:v>Kärnten </c:v>
                </c:pt>
                <c:pt idx="3">
                  <c:v>Niederösterreich</c:v>
                </c:pt>
                <c:pt idx="4">
                  <c:v>Oberösterreich </c:v>
                </c:pt>
                <c:pt idx="5">
                  <c:v>Salzburg </c:v>
                </c:pt>
                <c:pt idx="6">
                  <c:v>Steiermark</c:v>
                </c:pt>
                <c:pt idx="7">
                  <c:v>Tirol </c:v>
                </c:pt>
                <c:pt idx="8">
                  <c:v>Vorarlberg</c:v>
                </c:pt>
                <c:pt idx="9">
                  <c:v>Wien </c:v>
                </c:pt>
              </c:strCache>
            </c:strRef>
          </c:cat>
          <c:val>
            <c:numRef>
              <c:f>Tabelle1!$B$5:$K$5</c:f>
              <c:numCache>
                <c:formatCode>0</c:formatCode>
                <c:ptCount val="10"/>
                <c:pt idx="0">
                  <c:v>16.913205166517251</c:v>
                </c:pt>
                <c:pt idx="1">
                  <c:v>11.236559139784948</c:v>
                </c:pt>
                <c:pt idx="2">
                  <c:v>11.9833700171191</c:v>
                </c:pt>
                <c:pt idx="3">
                  <c:v>25.330882352941174</c:v>
                </c:pt>
                <c:pt idx="4">
                  <c:v>21.75895765472313</c:v>
                </c:pt>
                <c:pt idx="5">
                  <c:v>17.004504504504503</c:v>
                </c:pt>
                <c:pt idx="6">
                  <c:v>13.255540025892946</c:v>
                </c:pt>
                <c:pt idx="7">
                  <c:v>15.828729281767954</c:v>
                </c:pt>
                <c:pt idx="8">
                  <c:v>20.886551465063864</c:v>
                </c:pt>
                <c:pt idx="9">
                  <c:v>15.649452269170581</c:v>
                </c:pt>
              </c:numCache>
            </c:numRef>
          </c:val>
        </c:ser>
        <c:ser>
          <c:idx val="3"/>
          <c:order val="3"/>
          <c:tx>
            <c:strRef>
              <c:f>Tabelle1!$A$6</c:f>
              <c:strCache>
                <c:ptCount val="1"/>
                <c:pt idx="0">
                  <c:v>Kurzzeitpflege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Tabelle1!$B$2:$K$2</c:f>
              <c:strCache>
                <c:ptCount val="10"/>
                <c:pt idx="0">
                  <c:v>Österreich</c:v>
                </c:pt>
                <c:pt idx="1">
                  <c:v>Burgenland </c:v>
                </c:pt>
                <c:pt idx="2">
                  <c:v>Kärnten </c:v>
                </c:pt>
                <c:pt idx="3">
                  <c:v>Niederösterreich</c:v>
                </c:pt>
                <c:pt idx="4">
                  <c:v>Oberösterreich </c:v>
                </c:pt>
                <c:pt idx="5">
                  <c:v>Salzburg </c:v>
                </c:pt>
                <c:pt idx="6">
                  <c:v>Steiermark</c:v>
                </c:pt>
                <c:pt idx="7">
                  <c:v>Tirol </c:v>
                </c:pt>
                <c:pt idx="8">
                  <c:v>Vorarlberg</c:v>
                </c:pt>
                <c:pt idx="9">
                  <c:v>Wien </c:v>
                </c:pt>
              </c:strCache>
            </c:strRef>
          </c:cat>
          <c:val>
            <c:numRef>
              <c:f>Tabelle1!$B$6:$K$6</c:f>
              <c:numCache>
                <c:formatCode>0</c:formatCode>
                <c:ptCount val="10"/>
                <c:pt idx="0">
                  <c:v>39.819605981485878</c:v>
                </c:pt>
                <c:pt idx="1">
                  <c:v>0</c:v>
                </c:pt>
                <c:pt idx="2">
                  <c:v>0</c:v>
                </c:pt>
                <c:pt idx="3">
                  <c:v>215.90163934426229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66.51917404129793</c:v>
                </c:pt>
                <c:pt idx="9">
                  <c:v>6.0893463383089941</c:v>
                </c:pt>
              </c:numCache>
            </c:numRef>
          </c:val>
        </c:ser>
        <c:ser>
          <c:idx val="4"/>
          <c:order val="4"/>
          <c:tx>
            <c:strRef>
              <c:f>Tabelle1!$A$7</c:f>
              <c:strCache>
                <c:ptCount val="1"/>
                <c:pt idx="0">
                  <c:v>Alternative Wohnformen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Tabelle1!$B$2:$K$2</c:f>
              <c:strCache>
                <c:ptCount val="10"/>
                <c:pt idx="0">
                  <c:v>Österreich</c:v>
                </c:pt>
                <c:pt idx="1">
                  <c:v>Burgenland </c:v>
                </c:pt>
                <c:pt idx="2">
                  <c:v>Kärnten </c:v>
                </c:pt>
                <c:pt idx="3">
                  <c:v>Niederösterreich</c:v>
                </c:pt>
                <c:pt idx="4">
                  <c:v>Oberösterreich </c:v>
                </c:pt>
                <c:pt idx="5">
                  <c:v>Salzburg </c:v>
                </c:pt>
                <c:pt idx="6">
                  <c:v>Steiermark</c:v>
                </c:pt>
                <c:pt idx="7">
                  <c:v>Tirol </c:v>
                </c:pt>
                <c:pt idx="8">
                  <c:v>Vorarlberg</c:v>
                </c:pt>
                <c:pt idx="9">
                  <c:v>Wien </c:v>
                </c:pt>
              </c:strCache>
            </c:strRef>
          </c:cat>
          <c:val>
            <c:numRef>
              <c:f>Tabelle1!$B$7:$K$7</c:f>
              <c:numCache>
                <c:formatCode>0</c:formatCode>
                <c:ptCount val="10"/>
                <c:pt idx="0">
                  <c:v>10.656320561351396</c:v>
                </c:pt>
                <c:pt idx="1">
                  <c:v>38.333333333333336</c:v>
                </c:pt>
                <c:pt idx="2">
                  <c:v>4.8938321536905969</c:v>
                </c:pt>
                <c:pt idx="3">
                  <c:v>0</c:v>
                </c:pt>
                <c:pt idx="4">
                  <c:v>5.0059594755661498</c:v>
                </c:pt>
                <c:pt idx="5">
                  <c:v>0</c:v>
                </c:pt>
                <c:pt idx="6">
                  <c:v>14.366236681412344</c:v>
                </c:pt>
                <c:pt idx="7">
                  <c:v>0</c:v>
                </c:pt>
                <c:pt idx="8">
                  <c:v>3.7152913570590536</c:v>
                </c:pt>
                <c:pt idx="9">
                  <c:v>10.608980336089182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9403616"/>
        <c:axId val="179404008"/>
      </c:barChart>
      <c:catAx>
        <c:axId val="179403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79404008"/>
        <c:crosses val="autoZero"/>
        <c:auto val="1"/>
        <c:lblAlgn val="ctr"/>
        <c:lblOffset val="100"/>
        <c:noMultiLvlLbl val="0"/>
      </c:catAx>
      <c:valAx>
        <c:axId val="1794040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79403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AT"/>
              <a:t>Mobile Dienste - VZÄ pro 1000 Einwohner 75 + nach Bundesland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'Mobile_Stationäre Dienste 2'!$A$3:$A$11</c:f>
              <c:strCache>
                <c:ptCount val="9"/>
                <c:pt idx="0">
                  <c:v>Burgenland</c:v>
                </c:pt>
                <c:pt idx="1">
                  <c:v>Kärnten</c:v>
                </c:pt>
                <c:pt idx="2">
                  <c:v>Niederösterreich</c:v>
                </c:pt>
                <c:pt idx="3">
                  <c:v>Oberösterreich</c:v>
                </c:pt>
                <c:pt idx="4">
                  <c:v>Salzburg</c:v>
                </c:pt>
                <c:pt idx="5">
                  <c:v>Steiermark</c:v>
                </c:pt>
                <c:pt idx="6">
                  <c:v>Tirol</c:v>
                </c:pt>
                <c:pt idx="7">
                  <c:v>Vorarlberg</c:v>
                </c:pt>
                <c:pt idx="8">
                  <c:v>Wien </c:v>
                </c:pt>
              </c:strCache>
            </c:strRef>
          </c:cat>
          <c:val>
            <c:numRef>
              <c:f>'Mobile_Stationäre Dienste 2'!$B$3:$B$11</c:f>
              <c:numCache>
                <c:formatCode>_-* #,##0_-;\-* #,##0_-;_-* "-"??_-;_-@_-</c:formatCode>
                <c:ptCount val="9"/>
                <c:pt idx="0">
                  <c:v>8.9614161250172906</c:v>
                </c:pt>
                <c:pt idx="1">
                  <c:v>14.094142377207639</c:v>
                </c:pt>
                <c:pt idx="2">
                  <c:v>19.201359388275279</c:v>
                </c:pt>
                <c:pt idx="3">
                  <c:v>10.627327437159192</c:v>
                </c:pt>
                <c:pt idx="4">
                  <c:v>15.259059237649788</c:v>
                </c:pt>
                <c:pt idx="5">
                  <c:v>10.401243796498617</c:v>
                </c:pt>
                <c:pt idx="6">
                  <c:v>13.526387658905866</c:v>
                </c:pt>
                <c:pt idx="7">
                  <c:v>6.5693092257765402</c:v>
                </c:pt>
                <c:pt idx="8">
                  <c:v>30.823359158251584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1568144"/>
        <c:axId val="181568536"/>
      </c:barChart>
      <c:catAx>
        <c:axId val="181568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81568536"/>
        <c:crosses val="autoZero"/>
        <c:auto val="1"/>
        <c:lblAlgn val="ctr"/>
        <c:lblOffset val="100"/>
        <c:noMultiLvlLbl val="0"/>
      </c:catAx>
      <c:valAx>
        <c:axId val="181568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81568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AT"/>
              <a:t>Stationäre Dienste - VZÄ pro</a:t>
            </a:r>
            <a:r>
              <a:rPr lang="de-AT" baseline="0"/>
              <a:t> 1000 Einwohner 75 + nach Bundesland</a:t>
            </a:r>
            <a:endParaRPr lang="de-AT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'Mobile_Stationäre Dienste 2'!$A$15:$A$23</c:f>
              <c:strCache>
                <c:ptCount val="9"/>
                <c:pt idx="0">
                  <c:v>Burgenland</c:v>
                </c:pt>
                <c:pt idx="1">
                  <c:v>Kärnten</c:v>
                </c:pt>
                <c:pt idx="2">
                  <c:v>Niederösterreich</c:v>
                </c:pt>
                <c:pt idx="3">
                  <c:v>Oberösterreich</c:v>
                </c:pt>
                <c:pt idx="4">
                  <c:v>Salzburg</c:v>
                </c:pt>
                <c:pt idx="5">
                  <c:v>Steiermark</c:v>
                </c:pt>
                <c:pt idx="6">
                  <c:v>Tirol</c:v>
                </c:pt>
                <c:pt idx="7">
                  <c:v>Vorarlberg</c:v>
                </c:pt>
                <c:pt idx="8">
                  <c:v>Wien </c:v>
                </c:pt>
              </c:strCache>
            </c:strRef>
          </c:cat>
          <c:val>
            <c:numRef>
              <c:f>'Mobile_Stationäre Dienste 2'!$B$15:$B$23</c:f>
              <c:numCache>
                <c:formatCode>_-* #,##0_-;\-* #,##0_-;_-* "-"??_-;_-@_-</c:formatCode>
                <c:ptCount val="9"/>
                <c:pt idx="0">
                  <c:v>31.420273821048252</c:v>
                </c:pt>
                <c:pt idx="1">
                  <c:v>38.695595052645402</c:v>
                </c:pt>
                <c:pt idx="2">
                  <c:v>33.352289856661258</c:v>
                </c:pt>
                <c:pt idx="3">
                  <c:v>45.234798685435493</c:v>
                </c:pt>
                <c:pt idx="4">
                  <c:v>50.578392844226954</c:v>
                </c:pt>
                <c:pt idx="5">
                  <c:v>48.047654853966577</c:v>
                </c:pt>
                <c:pt idx="6">
                  <c:v>50.435652049707187</c:v>
                </c:pt>
                <c:pt idx="7">
                  <c:v>43.653578688349207</c:v>
                </c:pt>
                <c:pt idx="8">
                  <c:v>59.104363051977629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1569320"/>
        <c:axId val="181569712"/>
      </c:barChart>
      <c:catAx>
        <c:axId val="181569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81569712"/>
        <c:crosses val="autoZero"/>
        <c:auto val="1"/>
        <c:lblAlgn val="ctr"/>
        <c:lblOffset val="100"/>
        <c:noMultiLvlLbl val="0"/>
      </c:catAx>
      <c:valAx>
        <c:axId val="181569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81569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690DAF-7AF3-43F3-8CB4-4B5155B44EE1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AB29D250-C3BD-49D3-9699-36811FF037FA}">
      <dgm:prSet phldrT="[Text]" custT="1"/>
      <dgm:spPr/>
      <dgm:t>
        <a:bodyPr/>
        <a:lstStyle/>
        <a:p>
          <a:r>
            <a:rPr lang="de-AT" sz="1200" dirty="0" smtClean="0">
              <a:latin typeface="Lucida Sans Unicode" panose="020B0602030504020204" pitchFamily="34" charset="0"/>
              <a:cs typeface="Lucida Sans Unicode" panose="020B0602030504020204" pitchFamily="34" charset="0"/>
            </a:rPr>
            <a:t>Leistungserbringer</a:t>
          </a:r>
          <a:endParaRPr lang="de-AT" sz="1200" dirty="0">
            <a:latin typeface="Lucida Sans Unicode" panose="020B0602030504020204" pitchFamily="34" charset="0"/>
            <a:cs typeface="Lucida Sans Unicode" panose="020B0602030504020204" pitchFamily="34" charset="0"/>
          </a:endParaRPr>
        </a:p>
      </dgm:t>
    </dgm:pt>
    <dgm:pt modelId="{E3BDE61A-9F7C-42C2-8866-326DE261D3F0}" type="parTrans" cxnId="{B7C8783D-B02F-4EE7-A2D4-08E44A6A291F}">
      <dgm:prSet/>
      <dgm:spPr/>
      <dgm:t>
        <a:bodyPr/>
        <a:lstStyle/>
        <a:p>
          <a:endParaRPr lang="de-AT"/>
        </a:p>
      </dgm:t>
    </dgm:pt>
    <dgm:pt modelId="{E64AAF0C-8EE0-449C-9B88-FC8E9F59A155}" type="sibTrans" cxnId="{B7C8783D-B02F-4EE7-A2D4-08E44A6A291F}">
      <dgm:prSet/>
      <dgm:spPr/>
      <dgm:t>
        <a:bodyPr/>
        <a:lstStyle/>
        <a:p>
          <a:endParaRPr lang="de-AT"/>
        </a:p>
      </dgm:t>
    </dgm:pt>
    <dgm:pt modelId="{6866892B-7F2E-4167-8764-616F6D91E669}">
      <dgm:prSet phldrT="[Text]" custT="1"/>
      <dgm:spPr/>
      <dgm:t>
        <a:bodyPr/>
        <a:lstStyle/>
        <a:p>
          <a:r>
            <a:rPr lang="de-AT" sz="1400" dirty="0" smtClean="0">
              <a:latin typeface="Lucida Sans Unicode" panose="020B0602030504020204" pitchFamily="34" charset="0"/>
              <a:cs typeface="Lucida Sans Unicode" panose="020B0602030504020204" pitchFamily="34" charset="0"/>
            </a:rPr>
            <a:t>Sozial-</a:t>
          </a:r>
          <a:r>
            <a:rPr lang="de-AT" sz="1400" dirty="0" err="1" smtClean="0">
              <a:latin typeface="Lucida Sans Unicode" panose="020B0602030504020204" pitchFamily="34" charset="0"/>
              <a:cs typeface="Lucida Sans Unicode" panose="020B0602030504020204" pitchFamily="34" charset="0"/>
            </a:rPr>
            <a:t>versicherungsträger</a:t>
          </a:r>
          <a:endParaRPr lang="de-AT" sz="1400" dirty="0">
            <a:latin typeface="Lucida Sans Unicode" panose="020B0602030504020204" pitchFamily="34" charset="0"/>
            <a:cs typeface="Lucida Sans Unicode" panose="020B0602030504020204" pitchFamily="34" charset="0"/>
          </a:endParaRPr>
        </a:p>
      </dgm:t>
    </dgm:pt>
    <dgm:pt modelId="{75E62FE5-800F-4C60-8360-0467F4B6FF27}" type="parTrans" cxnId="{0959E777-A2B8-4E39-88B8-0D6369A9F1C9}">
      <dgm:prSet/>
      <dgm:spPr/>
      <dgm:t>
        <a:bodyPr/>
        <a:lstStyle/>
        <a:p>
          <a:endParaRPr lang="de-AT"/>
        </a:p>
      </dgm:t>
    </dgm:pt>
    <dgm:pt modelId="{3F0882BE-0106-4AB2-B87E-6DDB6FFC3B06}" type="sibTrans" cxnId="{0959E777-A2B8-4E39-88B8-0D6369A9F1C9}">
      <dgm:prSet/>
      <dgm:spPr/>
      <dgm:t>
        <a:bodyPr/>
        <a:lstStyle/>
        <a:p>
          <a:endParaRPr lang="de-AT"/>
        </a:p>
      </dgm:t>
    </dgm:pt>
    <dgm:pt modelId="{AD30B562-D1EE-4318-901C-744B7A7A5557}">
      <dgm:prSet phldrT="[Text]"/>
      <dgm:spPr/>
      <dgm:t>
        <a:bodyPr/>
        <a:lstStyle/>
        <a:p>
          <a:r>
            <a:rPr lang="de-AT" dirty="0" smtClean="0">
              <a:latin typeface="Lucida Sans Unicode" panose="020B0602030504020204" pitchFamily="34" charset="0"/>
              <a:cs typeface="Lucida Sans Unicode" panose="020B0602030504020204" pitchFamily="34" charset="0"/>
            </a:rPr>
            <a:t>Ausbildungs-einrichtungen</a:t>
          </a:r>
          <a:endParaRPr lang="de-AT" dirty="0">
            <a:latin typeface="Lucida Sans Unicode" panose="020B0602030504020204" pitchFamily="34" charset="0"/>
            <a:cs typeface="Lucida Sans Unicode" panose="020B0602030504020204" pitchFamily="34" charset="0"/>
          </a:endParaRPr>
        </a:p>
      </dgm:t>
    </dgm:pt>
    <dgm:pt modelId="{B7492478-025C-4276-BB65-D30147E0AFB2}" type="parTrans" cxnId="{37ACB20C-88B8-4E7E-9644-AB7A825CCA5B}">
      <dgm:prSet/>
      <dgm:spPr/>
      <dgm:t>
        <a:bodyPr/>
        <a:lstStyle/>
        <a:p>
          <a:endParaRPr lang="de-AT"/>
        </a:p>
      </dgm:t>
    </dgm:pt>
    <dgm:pt modelId="{E36A3225-782B-410F-AA24-7F5F0720F7D8}" type="sibTrans" cxnId="{37ACB20C-88B8-4E7E-9644-AB7A825CCA5B}">
      <dgm:prSet/>
      <dgm:spPr/>
      <dgm:t>
        <a:bodyPr/>
        <a:lstStyle/>
        <a:p>
          <a:endParaRPr lang="de-AT"/>
        </a:p>
      </dgm:t>
    </dgm:pt>
    <dgm:pt modelId="{F6A0C552-1DB5-4B0E-BCC9-D84EE075F253}">
      <dgm:prSet phldrT="[Text]" custT="1"/>
      <dgm:spPr/>
      <dgm:t>
        <a:bodyPr/>
        <a:lstStyle/>
        <a:p>
          <a:endParaRPr lang="de-AT"/>
        </a:p>
      </dgm:t>
    </dgm:pt>
    <dgm:pt modelId="{737FD14F-E546-40B6-A7CA-7CA06FD955F2}" type="parTrans" cxnId="{8953022C-49B2-4D82-8403-1F6A3BE87006}">
      <dgm:prSet/>
      <dgm:spPr/>
      <dgm:t>
        <a:bodyPr/>
        <a:lstStyle/>
        <a:p>
          <a:endParaRPr lang="de-AT"/>
        </a:p>
      </dgm:t>
    </dgm:pt>
    <dgm:pt modelId="{B58805B1-29B3-4436-8EE4-43250CD042CD}" type="sibTrans" cxnId="{8953022C-49B2-4D82-8403-1F6A3BE87006}">
      <dgm:prSet/>
      <dgm:spPr/>
      <dgm:t>
        <a:bodyPr/>
        <a:lstStyle/>
        <a:p>
          <a:endParaRPr lang="de-AT"/>
        </a:p>
      </dgm:t>
    </dgm:pt>
    <dgm:pt modelId="{EB423843-CD47-45AA-A944-8E01BC6C2F45}" type="pres">
      <dgm:prSet presAssocID="{A7690DAF-7AF3-43F3-8CB4-4B5155B44EE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E34AB44-02F6-4A98-8F44-8B5D256F1AE9}" type="pres">
      <dgm:prSet presAssocID="{AB29D250-C3BD-49D3-9699-36811FF037FA}" presName="gear1" presStyleLbl="node1" presStyleIdx="0" presStyleCnt="3" custLinFactNeighborX="-3326" custLinFactNeighborY="-2512">
        <dgm:presLayoutVars>
          <dgm:chMax val="1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0AEC12C9-52BD-44F7-B1A4-564499A1CF5B}" type="pres">
      <dgm:prSet presAssocID="{AB29D250-C3BD-49D3-9699-36811FF037FA}" presName="gear1srcNode" presStyleLbl="node1" presStyleIdx="0" presStyleCnt="3"/>
      <dgm:spPr/>
      <dgm:t>
        <a:bodyPr/>
        <a:lstStyle/>
        <a:p>
          <a:endParaRPr lang="de-AT"/>
        </a:p>
      </dgm:t>
    </dgm:pt>
    <dgm:pt modelId="{3DEF3523-D5C5-423B-8D1D-CDBEB175B34E}" type="pres">
      <dgm:prSet presAssocID="{AB29D250-C3BD-49D3-9699-36811FF037FA}" presName="gear1dstNode" presStyleLbl="node1" presStyleIdx="0" presStyleCnt="3"/>
      <dgm:spPr/>
      <dgm:t>
        <a:bodyPr/>
        <a:lstStyle/>
        <a:p>
          <a:endParaRPr lang="de-AT"/>
        </a:p>
      </dgm:t>
    </dgm:pt>
    <dgm:pt modelId="{C23356B0-AADF-404D-BBAF-1450C22D8A71}" type="pres">
      <dgm:prSet presAssocID="{AD30B562-D1EE-4318-901C-744B7A7A5557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C3E7B462-A255-4FCE-8706-0118E6F1BBE2}" type="pres">
      <dgm:prSet presAssocID="{AD30B562-D1EE-4318-901C-744B7A7A5557}" presName="gear2srcNode" presStyleLbl="node1" presStyleIdx="1" presStyleCnt="3"/>
      <dgm:spPr/>
      <dgm:t>
        <a:bodyPr/>
        <a:lstStyle/>
        <a:p>
          <a:endParaRPr lang="de-AT"/>
        </a:p>
      </dgm:t>
    </dgm:pt>
    <dgm:pt modelId="{04E88603-B71F-4FEF-A830-ADAE500D217A}" type="pres">
      <dgm:prSet presAssocID="{AD30B562-D1EE-4318-901C-744B7A7A5557}" presName="gear2dstNode" presStyleLbl="node1" presStyleIdx="1" presStyleCnt="3"/>
      <dgm:spPr/>
      <dgm:t>
        <a:bodyPr/>
        <a:lstStyle/>
        <a:p>
          <a:endParaRPr lang="de-AT"/>
        </a:p>
      </dgm:t>
    </dgm:pt>
    <dgm:pt modelId="{581A1F19-59EC-4D66-AAE1-CCF56077D188}" type="pres">
      <dgm:prSet presAssocID="{6866892B-7F2E-4167-8764-616F6D91E669}" presName="gear3" presStyleLbl="node1" presStyleIdx="2" presStyleCnt="3" custLinFactNeighborX="-94614" custLinFactNeighborY="15289"/>
      <dgm:spPr/>
      <dgm:t>
        <a:bodyPr/>
        <a:lstStyle/>
        <a:p>
          <a:endParaRPr lang="de-AT"/>
        </a:p>
      </dgm:t>
    </dgm:pt>
    <dgm:pt modelId="{839E3E1C-54B5-4D97-B42E-0F73F94B004F}" type="pres">
      <dgm:prSet presAssocID="{6866892B-7F2E-4167-8764-616F6D91E669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1B87CE04-865A-43FA-AA84-8928339F305F}" type="pres">
      <dgm:prSet presAssocID="{6866892B-7F2E-4167-8764-616F6D91E669}" presName="gear3srcNode" presStyleLbl="node1" presStyleIdx="2" presStyleCnt="3"/>
      <dgm:spPr/>
      <dgm:t>
        <a:bodyPr/>
        <a:lstStyle/>
        <a:p>
          <a:endParaRPr lang="de-AT"/>
        </a:p>
      </dgm:t>
    </dgm:pt>
    <dgm:pt modelId="{1ADF35FF-DC9A-4AF4-A31D-7AFAA5769D2E}" type="pres">
      <dgm:prSet presAssocID="{6866892B-7F2E-4167-8764-616F6D91E669}" presName="gear3dstNode" presStyleLbl="node1" presStyleIdx="2" presStyleCnt="3"/>
      <dgm:spPr/>
      <dgm:t>
        <a:bodyPr/>
        <a:lstStyle/>
        <a:p>
          <a:endParaRPr lang="de-AT"/>
        </a:p>
      </dgm:t>
    </dgm:pt>
    <dgm:pt modelId="{B409323B-9B32-498B-B55F-3F7EC9BFCCBB}" type="pres">
      <dgm:prSet presAssocID="{E64AAF0C-8EE0-449C-9B88-FC8E9F59A155}" presName="connector1" presStyleLbl="sibTrans2D1" presStyleIdx="0" presStyleCnt="3"/>
      <dgm:spPr/>
      <dgm:t>
        <a:bodyPr/>
        <a:lstStyle/>
        <a:p>
          <a:endParaRPr lang="de-AT"/>
        </a:p>
      </dgm:t>
    </dgm:pt>
    <dgm:pt modelId="{C367E78F-0614-4FD5-A359-D9E0AB474D12}" type="pres">
      <dgm:prSet presAssocID="{E36A3225-782B-410F-AA24-7F5F0720F7D8}" presName="connector2" presStyleLbl="sibTrans2D1" presStyleIdx="1" presStyleCnt="3"/>
      <dgm:spPr/>
      <dgm:t>
        <a:bodyPr/>
        <a:lstStyle/>
        <a:p>
          <a:endParaRPr lang="de-AT"/>
        </a:p>
      </dgm:t>
    </dgm:pt>
    <dgm:pt modelId="{375767FA-2899-47C1-AFED-990CAF39A3F9}" type="pres">
      <dgm:prSet presAssocID="{3F0882BE-0106-4AB2-B87E-6DDB6FFC3B06}" presName="connector3" presStyleLbl="sibTrans2D1" presStyleIdx="2" presStyleCnt="3" custFlipHor="1" custScaleX="140785" custLinFactNeighborX="-98942" custLinFactNeighborY="10646"/>
      <dgm:spPr/>
      <dgm:t>
        <a:bodyPr/>
        <a:lstStyle/>
        <a:p>
          <a:endParaRPr lang="de-AT"/>
        </a:p>
      </dgm:t>
    </dgm:pt>
  </dgm:ptLst>
  <dgm:cxnLst>
    <dgm:cxn modelId="{D7AFCF33-67BC-45FA-9630-2BB27A07BE80}" type="presOf" srcId="{6866892B-7F2E-4167-8764-616F6D91E669}" destId="{1B87CE04-865A-43FA-AA84-8928339F305F}" srcOrd="2" destOrd="0" presId="urn:microsoft.com/office/officeart/2005/8/layout/gear1"/>
    <dgm:cxn modelId="{CFB71C12-C132-4E65-9CA6-28415022B95A}" type="presOf" srcId="{6866892B-7F2E-4167-8764-616F6D91E669}" destId="{1ADF35FF-DC9A-4AF4-A31D-7AFAA5769D2E}" srcOrd="3" destOrd="0" presId="urn:microsoft.com/office/officeart/2005/8/layout/gear1"/>
    <dgm:cxn modelId="{BA349E67-3E4D-4E11-9202-89A95C58AC17}" type="presOf" srcId="{AB29D250-C3BD-49D3-9699-36811FF037FA}" destId="{5E34AB44-02F6-4A98-8F44-8B5D256F1AE9}" srcOrd="0" destOrd="0" presId="urn:microsoft.com/office/officeart/2005/8/layout/gear1"/>
    <dgm:cxn modelId="{2534B7C6-50E2-49D0-B1CF-FFB8F73B6AA1}" type="presOf" srcId="{3F0882BE-0106-4AB2-B87E-6DDB6FFC3B06}" destId="{375767FA-2899-47C1-AFED-990CAF39A3F9}" srcOrd="0" destOrd="0" presId="urn:microsoft.com/office/officeart/2005/8/layout/gear1"/>
    <dgm:cxn modelId="{EFEE8232-0CA8-4FF7-95B1-CD5D68333A2F}" type="presOf" srcId="{6866892B-7F2E-4167-8764-616F6D91E669}" destId="{839E3E1C-54B5-4D97-B42E-0F73F94B004F}" srcOrd="1" destOrd="0" presId="urn:microsoft.com/office/officeart/2005/8/layout/gear1"/>
    <dgm:cxn modelId="{0959E777-A2B8-4E39-88B8-0D6369A9F1C9}" srcId="{A7690DAF-7AF3-43F3-8CB4-4B5155B44EE1}" destId="{6866892B-7F2E-4167-8764-616F6D91E669}" srcOrd="2" destOrd="0" parTransId="{75E62FE5-800F-4C60-8360-0467F4B6FF27}" sibTransId="{3F0882BE-0106-4AB2-B87E-6DDB6FFC3B06}"/>
    <dgm:cxn modelId="{F0E97223-277F-4A98-9012-17E037CC2EF0}" type="presOf" srcId="{E64AAF0C-8EE0-449C-9B88-FC8E9F59A155}" destId="{B409323B-9B32-498B-B55F-3F7EC9BFCCBB}" srcOrd="0" destOrd="0" presId="urn:microsoft.com/office/officeart/2005/8/layout/gear1"/>
    <dgm:cxn modelId="{B7C8783D-B02F-4EE7-A2D4-08E44A6A291F}" srcId="{A7690DAF-7AF3-43F3-8CB4-4B5155B44EE1}" destId="{AB29D250-C3BD-49D3-9699-36811FF037FA}" srcOrd="0" destOrd="0" parTransId="{E3BDE61A-9F7C-42C2-8866-326DE261D3F0}" sibTransId="{E64AAF0C-8EE0-449C-9B88-FC8E9F59A155}"/>
    <dgm:cxn modelId="{37ACB20C-88B8-4E7E-9644-AB7A825CCA5B}" srcId="{A7690DAF-7AF3-43F3-8CB4-4B5155B44EE1}" destId="{AD30B562-D1EE-4318-901C-744B7A7A5557}" srcOrd="1" destOrd="0" parTransId="{B7492478-025C-4276-BB65-D30147E0AFB2}" sibTransId="{E36A3225-782B-410F-AA24-7F5F0720F7D8}"/>
    <dgm:cxn modelId="{170F3F55-DB9B-4815-82AB-54DDE443A467}" type="presOf" srcId="{AD30B562-D1EE-4318-901C-744B7A7A5557}" destId="{C3E7B462-A255-4FCE-8706-0118E6F1BBE2}" srcOrd="1" destOrd="0" presId="urn:microsoft.com/office/officeart/2005/8/layout/gear1"/>
    <dgm:cxn modelId="{8A0227AC-7A29-4DA9-80D9-BAA65FDC0514}" type="presOf" srcId="{AD30B562-D1EE-4318-901C-744B7A7A5557}" destId="{C23356B0-AADF-404D-BBAF-1450C22D8A71}" srcOrd="0" destOrd="0" presId="urn:microsoft.com/office/officeart/2005/8/layout/gear1"/>
    <dgm:cxn modelId="{19AE58EC-CDE6-4325-A2D0-48CBF7951E0B}" type="presOf" srcId="{AD30B562-D1EE-4318-901C-744B7A7A5557}" destId="{04E88603-B71F-4FEF-A830-ADAE500D217A}" srcOrd="2" destOrd="0" presId="urn:microsoft.com/office/officeart/2005/8/layout/gear1"/>
    <dgm:cxn modelId="{37C8E7F8-95E3-4D12-B0BE-D61388B90E1C}" type="presOf" srcId="{AB29D250-C3BD-49D3-9699-36811FF037FA}" destId="{0AEC12C9-52BD-44F7-B1A4-564499A1CF5B}" srcOrd="1" destOrd="0" presId="urn:microsoft.com/office/officeart/2005/8/layout/gear1"/>
    <dgm:cxn modelId="{38FEA62F-9CEC-47A5-AC33-6705ACFE5B5C}" type="presOf" srcId="{E36A3225-782B-410F-AA24-7F5F0720F7D8}" destId="{C367E78F-0614-4FD5-A359-D9E0AB474D12}" srcOrd="0" destOrd="0" presId="urn:microsoft.com/office/officeart/2005/8/layout/gear1"/>
    <dgm:cxn modelId="{7A85C566-73BA-4063-8540-9A482B0728D8}" type="presOf" srcId="{AB29D250-C3BD-49D3-9699-36811FF037FA}" destId="{3DEF3523-D5C5-423B-8D1D-CDBEB175B34E}" srcOrd="2" destOrd="0" presId="urn:microsoft.com/office/officeart/2005/8/layout/gear1"/>
    <dgm:cxn modelId="{C133B04B-2750-499A-A86D-29FE3662C1D0}" type="presOf" srcId="{6866892B-7F2E-4167-8764-616F6D91E669}" destId="{581A1F19-59EC-4D66-AAE1-CCF56077D188}" srcOrd="0" destOrd="0" presId="urn:microsoft.com/office/officeart/2005/8/layout/gear1"/>
    <dgm:cxn modelId="{AC6A1753-9F5E-4D75-AD27-C8D459615E75}" type="presOf" srcId="{A7690DAF-7AF3-43F3-8CB4-4B5155B44EE1}" destId="{EB423843-CD47-45AA-A944-8E01BC6C2F45}" srcOrd="0" destOrd="0" presId="urn:microsoft.com/office/officeart/2005/8/layout/gear1"/>
    <dgm:cxn modelId="{8953022C-49B2-4D82-8403-1F6A3BE87006}" srcId="{A7690DAF-7AF3-43F3-8CB4-4B5155B44EE1}" destId="{F6A0C552-1DB5-4B0E-BCC9-D84EE075F253}" srcOrd="3" destOrd="0" parTransId="{737FD14F-E546-40B6-A7CA-7CA06FD955F2}" sibTransId="{B58805B1-29B3-4436-8EE4-43250CD042CD}"/>
    <dgm:cxn modelId="{241FA163-AA95-4A70-AD6C-BB6242DC74F3}" type="presParOf" srcId="{EB423843-CD47-45AA-A944-8E01BC6C2F45}" destId="{5E34AB44-02F6-4A98-8F44-8B5D256F1AE9}" srcOrd="0" destOrd="0" presId="urn:microsoft.com/office/officeart/2005/8/layout/gear1"/>
    <dgm:cxn modelId="{AB3783D1-AEA1-4821-8AE4-058EB1548D1A}" type="presParOf" srcId="{EB423843-CD47-45AA-A944-8E01BC6C2F45}" destId="{0AEC12C9-52BD-44F7-B1A4-564499A1CF5B}" srcOrd="1" destOrd="0" presId="urn:microsoft.com/office/officeart/2005/8/layout/gear1"/>
    <dgm:cxn modelId="{4C994E1F-3947-490B-A548-49D8A4E42BE0}" type="presParOf" srcId="{EB423843-CD47-45AA-A944-8E01BC6C2F45}" destId="{3DEF3523-D5C5-423B-8D1D-CDBEB175B34E}" srcOrd="2" destOrd="0" presId="urn:microsoft.com/office/officeart/2005/8/layout/gear1"/>
    <dgm:cxn modelId="{7B22668B-1339-4400-9F61-555815A6615E}" type="presParOf" srcId="{EB423843-CD47-45AA-A944-8E01BC6C2F45}" destId="{C23356B0-AADF-404D-BBAF-1450C22D8A71}" srcOrd="3" destOrd="0" presId="urn:microsoft.com/office/officeart/2005/8/layout/gear1"/>
    <dgm:cxn modelId="{CCA3AE77-DEF0-4F19-9B2E-8F1544573165}" type="presParOf" srcId="{EB423843-CD47-45AA-A944-8E01BC6C2F45}" destId="{C3E7B462-A255-4FCE-8706-0118E6F1BBE2}" srcOrd="4" destOrd="0" presId="urn:microsoft.com/office/officeart/2005/8/layout/gear1"/>
    <dgm:cxn modelId="{F4D82577-92B7-4A4E-87AD-9941DE6A143E}" type="presParOf" srcId="{EB423843-CD47-45AA-A944-8E01BC6C2F45}" destId="{04E88603-B71F-4FEF-A830-ADAE500D217A}" srcOrd="5" destOrd="0" presId="urn:microsoft.com/office/officeart/2005/8/layout/gear1"/>
    <dgm:cxn modelId="{D48E28DD-AC62-4417-8518-4E7E52D6F276}" type="presParOf" srcId="{EB423843-CD47-45AA-A944-8E01BC6C2F45}" destId="{581A1F19-59EC-4D66-AAE1-CCF56077D188}" srcOrd="6" destOrd="0" presId="urn:microsoft.com/office/officeart/2005/8/layout/gear1"/>
    <dgm:cxn modelId="{ED9A9EB1-F3BD-40C6-A53C-8DB5B182D80D}" type="presParOf" srcId="{EB423843-CD47-45AA-A944-8E01BC6C2F45}" destId="{839E3E1C-54B5-4D97-B42E-0F73F94B004F}" srcOrd="7" destOrd="0" presId="urn:microsoft.com/office/officeart/2005/8/layout/gear1"/>
    <dgm:cxn modelId="{96CE20D8-BD0B-4901-B975-B0601C3D9F00}" type="presParOf" srcId="{EB423843-CD47-45AA-A944-8E01BC6C2F45}" destId="{1B87CE04-865A-43FA-AA84-8928339F305F}" srcOrd="8" destOrd="0" presId="urn:microsoft.com/office/officeart/2005/8/layout/gear1"/>
    <dgm:cxn modelId="{674C6772-D00A-4554-9928-1B8E4A917BAF}" type="presParOf" srcId="{EB423843-CD47-45AA-A944-8E01BC6C2F45}" destId="{1ADF35FF-DC9A-4AF4-A31D-7AFAA5769D2E}" srcOrd="9" destOrd="0" presId="urn:microsoft.com/office/officeart/2005/8/layout/gear1"/>
    <dgm:cxn modelId="{17F35592-45FC-46E4-A85C-C8A70B3659AC}" type="presParOf" srcId="{EB423843-CD47-45AA-A944-8E01BC6C2F45}" destId="{B409323B-9B32-498B-B55F-3F7EC9BFCCBB}" srcOrd="10" destOrd="0" presId="urn:microsoft.com/office/officeart/2005/8/layout/gear1"/>
    <dgm:cxn modelId="{2427D157-6D4C-4600-B221-B7432A6E6380}" type="presParOf" srcId="{EB423843-CD47-45AA-A944-8E01BC6C2F45}" destId="{C367E78F-0614-4FD5-A359-D9E0AB474D12}" srcOrd="11" destOrd="0" presId="urn:microsoft.com/office/officeart/2005/8/layout/gear1"/>
    <dgm:cxn modelId="{7F59DD8D-E248-4EBB-9B53-B302179A5EAC}" type="presParOf" srcId="{EB423843-CD47-45AA-A944-8E01BC6C2F45}" destId="{375767FA-2899-47C1-AFED-990CAF39A3F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E8DA12-3237-4306-80DB-841CDD505E13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7A276E5A-6318-48B1-A37D-F651D2847B0C}">
      <dgm:prSet phldrT="[Text]" custT="1"/>
      <dgm:spPr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de-AT" sz="1800" dirty="0" smtClean="0">
              <a:latin typeface="Lucida Sans Unicode" panose="020B0602030504020204" pitchFamily="34" charset="0"/>
              <a:cs typeface="Lucida Sans Unicode" panose="020B0602030504020204" pitchFamily="34" charset="0"/>
            </a:rPr>
            <a:t>Bund</a:t>
          </a:r>
          <a:endParaRPr lang="de-AT" sz="1800" dirty="0">
            <a:latin typeface="Lucida Sans Unicode" panose="020B0602030504020204" pitchFamily="34" charset="0"/>
            <a:cs typeface="Lucida Sans Unicode" panose="020B0602030504020204" pitchFamily="34" charset="0"/>
          </a:endParaRPr>
        </a:p>
      </dgm:t>
    </dgm:pt>
    <dgm:pt modelId="{816945F1-779C-434A-BB8D-F43275B20C21}" type="parTrans" cxnId="{F8AB5005-22A2-4059-B7A9-5B6D67672944}">
      <dgm:prSet/>
      <dgm:spPr/>
      <dgm:t>
        <a:bodyPr/>
        <a:lstStyle/>
        <a:p>
          <a:endParaRPr lang="de-AT"/>
        </a:p>
      </dgm:t>
    </dgm:pt>
    <dgm:pt modelId="{ABF6466D-9623-4463-9AC1-E84BB38DB724}" type="sibTrans" cxnId="{F8AB5005-22A2-4059-B7A9-5B6D67672944}">
      <dgm:prSet/>
      <dgm:spPr/>
      <dgm:t>
        <a:bodyPr/>
        <a:lstStyle/>
        <a:p>
          <a:endParaRPr lang="de-AT"/>
        </a:p>
      </dgm:t>
    </dgm:pt>
    <dgm:pt modelId="{E1AA9134-D3D2-46D8-88CC-B275DCD657BD}">
      <dgm:prSet phldrT="[Text]" custT="1"/>
      <dgm:spPr/>
      <dgm:t>
        <a:bodyPr/>
        <a:lstStyle/>
        <a:p>
          <a:r>
            <a:rPr lang="de-AT" sz="1600" dirty="0" smtClean="0">
              <a:latin typeface="Lucida Sans Unicode" panose="020B0602030504020204" pitchFamily="34" charset="0"/>
              <a:cs typeface="Lucida Sans Unicode" panose="020B0602030504020204" pitchFamily="34" charset="0"/>
            </a:rPr>
            <a:t>Verbände</a:t>
          </a:r>
          <a:endParaRPr lang="de-AT" sz="1600" dirty="0">
            <a:latin typeface="Lucida Sans Unicode" panose="020B0602030504020204" pitchFamily="34" charset="0"/>
            <a:cs typeface="Lucida Sans Unicode" panose="020B0602030504020204" pitchFamily="34" charset="0"/>
          </a:endParaRPr>
        </a:p>
      </dgm:t>
    </dgm:pt>
    <dgm:pt modelId="{682F3086-C6A3-4A9C-A7C9-523F5D91C03A}" type="parTrans" cxnId="{BD971643-1901-42F8-A192-FF8930266377}">
      <dgm:prSet/>
      <dgm:spPr/>
      <dgm:t>
        <a:bodyPr/>
        <a:lstStyle/>
        <a:p>
          <a:endParaRPr lang="de-AT"/>
        </a:p>
      </dgm:t>
    </dgm:pt>
    <dgm:pt modelId="{954966CD-95CF-4C60-9AB0-B92D1C18ED53}" type="sibTrans" cxnId="{BD971643-1901-42F8-A192-FF8930266377}">
      <dgm:prSet/>
      <dgm:spPr/>
      <dgm:t>
        <a:bodyPr/>
        <a:lstStyle/>
        <a:p>
          <a:endParaRPr lang="de-AT"/>
        </a:p>
      </dgm:t>
    </dgm:pt>
    <dgm:pt modelId="{D611CD99-F0E0-4667-AF9E-1880329B784B}">
      <dgm:prSet phldrT="[Text]" custT="1"/>
      <dgm:spPr/>
      <dgm:t>
        <a:bodyPr/>
        <a:lstStyle/>
        <a:p>
          <a:r>
            <a:rPr lang="de-AT" sz="1800" dirty="0" smtClean="0">
              <a:latin typeface="Lucida Sans Unicode" panose="020B0602030504020204" pitchFamily="34" charset="0"/>
              <a:cs typeface="Lucida Sans Unicode" panose="020B0602030504020204" pitchFamily="34" charset="0"/>
            </a:rPr>
            <a:t>Länder</a:t>
          </a:r>
          <a:endParaRPr lang="de-AT" sz="1800" dirty="0">
            <a:latin typeface="Lucida Sans Unicode" panose="020B0602030504020204" pitchFamily="34" charset="0"/>
            <a:cs typeface="Lucida Sans Unicode" panose="020B0602030504020204" pitchFamily="34" charset="0"/>
          </a:endParaRPr>
        </a:p>
      </dgm:t>
    </dgm:pt>
    <dgm:pt modelId="{B578D225-7E28-4A4C-9D29-35E4C0699B81}" type="parTrans" cxnId="{587B2726-BB09-44EB-BB8B-F7D4F0501248}">
      <dgm:prSet/>
      <dgm:spPr/>
      <dgm:t>
        <a:bodyPr/>
        <a:lstStyle/>
        <a:p>
          <a:endParaRPr lang="de-AT"/>
        </a:p>
      </dgm:t>
    </dgm:pt>
    <dgm:pt modelId="{2522AF77-02F3-48B1-8E16-1925C10BC044}" type="sibTrans" cxnId="{587B2726-BB09-44EB-BB8B-F7D4F0501248}">
      <dgm:prSet/>
      <dgm:spPr/>
      <dgm:t>
        <a:bodyPr/>
        <a:lstStyle/>
        <a:p>
          <a:endParaRPr lang="de-AT"/>
        </a:p>
      </dgm:t>
    </dgm:pt>
    <dgm:pt modelId="{DEEAB2C4-BD79-4B21-84ED-A0B8499429AE}">
      <dgm:prSet phldrT="[Text]"/>
      <dgm:spPr/>
      <dgm:t>
        <a:bodyPr/>
        <a:lstStyle/>
        <a:p>
          <a:endParaRPr lang="de-AT"/>
        </a:p>
      </dgm:t>
    </dgm:pt>
    <dgm:pt modelId="{5E3BBA1F-8A3A-41EE-BFC5-2E26845ECCA1}" type="parTrans" cxnId="{6A4B4B4B-24D4-41BF-B2D6-C69F268DF82B}">
      <dgm:prSet/>
      <dgm:spPr/>
      <dgm:t>
        <a:bodyPr/>
        <a:lstStyle/>
        <a:p>
          <a:endParaRPr lang="de-AT"/>
        </a:p>
      </dgm:t>
    </dgm:pt>
    <dgm:pt modelId="{C892DC45-390D-4639-9911-62272EB3211B}" type="sibTrans" cxnId="{6A4B4B4B-24D4-41BF-B2D6-C69F268DF82B}">
      <dgm:prSet/>
      <dgm:spPr/>
      <dgm:t>
        <a:bodyPr/>
        <a:lstStyle/>
        <a:p>
          <a:endParaRPr lang="de-AT"/>
        </a:p>
      </dgm:t>
    </dgm:pt>
    <dgm:pt modelId="{01AA9F53-8247-437F-ACAD-278C20DAAF1E}">
      <dgm:prSet phldrT="[Text]"/>
      <dgm:spPr/>
      <dgm:t>
        <a:bodyPr/>
        <a:lstStyle/>
        <a:p>
          <a:endParaRPr lang="de-AT"/>
        </a:p>
      </dgm:t>
    </dgm:pt>
    <dgm:pt modelId="{B269F2E0-8D9A-45E0-8CB8-6AD2D136F376}" type="parTrans" cxnId="{428FCFD2-E702-49F7-947A-FFBB2BAC25D5}">
      <dgm:prSet/>
      <dgm:spPr/>
      <dgm:t>
        <a:bodyPr/>
        <a:lstStyle/>
        <a:p>
          <a:endParaRPr lang="de-AT"/>
        </a:p>
      </dgm:t>
    </dgm:pt>
    <dgm:pt modelId="{8E297703-507A-4EBD-9803-5671B4D6DFCA}" type="sibTrans" cxnId="{428FCFD2-E702-49F7-947A-FFBB2BAC25D5}">
      <dgm:prSet/>
      <dgm:spPr/>
      <dgm:t>
        <a:bodyPr/>
        <a:lstStyle/>
        <a:p>
          <a:endParaRPr lang="de-AT"/>
        </a:p>
      </dgm:t>
    </dgm:pt>
    <dgm:pt modelId="{F72ED76B-7041-4AC5-B6B2-11CAFEEC0010}">
      <dgm:prSet phldrT="[Text]"/>
      <dgm:spPr/>
      <dgm:t>
        <a:bodyPr/>
        <a:lstStyle/>
        <a:p>
          <a:endParaRPr lang="de-AT"/>
        </a:p>
      </dgm:t>
    </dgm:pt>
    <dgm:pt modelId="{CFDB6FD8-D383-47EE-BBF2-115DB8BBFC3B}" type="parTrans" cxnId="{C4F7353F-52D0-4559-8A4C-B4DCF39A4925}">
      <dgm:prSet/>
      <dgm:spPr/>
      <dgm:t>
        <a:bodyPr/>
        <a:lstStyle/>
        <a:p>
          <a:endParaRPr lang="de-AT"/>
        </a:p>
      </dgm:t>
    </dgm:pt>
    <dgm:pt modelId="{B4BA3E86-376B-44E3-9AE4-BDBDB561F35A}" type="sibTrans" cxnId="{C4F7353F-52D0-4559-8A4C-B4DCF39A4925}">
      <dgm:prSet/>
      <dgm:spPr/>
      <dgm:t>
        <a:bodyPr/>
        <a:lstStyle/>
        <a:p>
          <a:endParaRPr lang="de-AT"/>
        </a:p>
      </dgm:t>
    </dgm:pt>
    <dgm:pt modelId="{ED45C585-B71A-4816-98F3-95AA4585DBEE}">
      <dgm:prSet phldrT="[Text]"/>
      <dgm:spPr/>
      <dgm:t>
        <a:bodyPr/>
        <a:lstStyle/>
        <a:p>
          <a:endParaRPr lang="de-AT"/>
        </a:p>
      </dgm:t>
    </dgm:pt>
    <dgm:pt modelId="{DE926BC8-A0C9-4DBA-85A1-54617085E255}" type="parTrans" cxnId="{3158D1D6-74F6-471D-8C39-BEE10AFA8C23}">
      <dgm:prSet/>
      <dgm:spPr/>
      <dgm:t>
        <a:bodyPr/>
        <a:lstStyle/>
        <a:p>
          <a:endParaRPr lang="de-AT"/>
        </a:p>
      </dgm:t>
    </dgm:pt>
    <dgm:pt modelId="{54D25C91-63F5-453C-BDD3-84CE83A5E020}" type="sibTrans" cxnId="{3158D1D6-74F6-471D-8C39-BEE10AFA8C23}">
      <dgm:prSet/>
      <dgm:spPr/>
      <dgm:t>
        <a:bodyPr/>
        <a:lstStyle/>
        <a:p>
          <a:endParaRPr lang="de-AT"/>
        </a:p>
      </dgm:t>
    </dgm:pt>
    <dgm:pt modelId="{8F38C21A-F8A5-4BBB-80A0-4C7F72AA545D}" type="pres">
      <dgm:prSet presAssocID="{FCE8DA12-3237-4306-80DB-841CDD505E13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de-AT"/>
        </a:p>
      </dgm:t>
    </dgm:pt>
    <dgm:pt modelId="{5329F22B-9A20-44ED-A9FE-382CC97FFE95}" type="pres">
      <dgm:prSet presAssocID="{7A276E5A-6318-48B1-A37D-F651D2847B0C}" presName="gear1" presStyleLbl="node1" presStyleIdx="0" presStyleCnt="3" custAng="810023" custScaleY="94612" custLinFactNeighborX="4213" custLinFactNeighborY="-12289">
        <dgm:presLayoutVars>
          <dgm:chMax val="1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3CB64202-0FB4-46DC-B624-D3DF017540C4}" type="pres">
      <dgm:prSet presAssocID="{7A276E5A-6318-48B1-A37D-F651D2847B0C}" presName="gear1srcNode" presStyleLbl="node1" presStyleIdx="0" presStyleCnt="3"/>
      <dgm:spPr/>
      <dgm:t>
        <a:bodyPr/>
        <a:lstStyle/>
        <a:p>
          <a:endParaRPr lang="de-AT"/>
        </a:p>
      </dgm:t>
    </dgm:pt>
    <dgm:pt modelId="{73614EA1-4AC5-45B5-ADC2-DDB2400702E5}" type="pres">
      <dgm:prSet presAssocID="{7A276E5A-6318-48B1-A37D-F651D2847B0C}" presName="gear1dstNode" presStyleLbl="node1" presStyleIdx="0" presStyleCnt="3"/>
      <dgm:spPr/>
      <dgm:t>
        <a:bodyPr/>
        <a:lstStyle/>
        <a:p>
          <a:endParaRPr lang="de-AT"/>
        </a:p>
      </dgm:t>
    </dgm:pt>
    <dgm:pt modelId="{4218E461-2E91-4789-AA43-E694835AFAEA}" type="pres">
      <dgm:prSet presAssocID="{E1AA9134-D3D2-46D8-88CC-B275DCD657BD}" presName="gear2" presStyleLbl="node1" presStyleIdx="1" presStyleCnt="3" custScaleX="121674" custScaleY="123016">
        <dgm:presLayoutVars>
          <dgm:chMax val="1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E950B399-FD50-4574-98D1-869DD0D7EA02}" type="pres">
      <dgm:prSet presAssocID="{E1AA9134-D3D2-46D8-88CC-B275DCD657BD}" presName="gear2srcNode" presStyleLbl="node1" presStyleIdx="1" presStyleCnt="3"/>
      <dgm:spPr/>
      <dgm:t>
        <a:bodyPr/>
        <a:lstStyle/>
        <a:p>
          <a:endParaRPr lang="de-AT"/>
        </a:p>
      </dgm:t>
    </dgm:pt>
    <dgm:pt modelId="{6B77BCCD-0058-4F32-91BB-A9FDFA141034}" type="pres">
      <dgm:prSet presAssocID="{E1AA9134-D3D2-46D8-88CC-B275DCD657BD}" presName="gear2dstNode" presStyleLbl="node1" presStyleIdx="1" presStyleCnt="3"/>
      <dgm:spPr/>
      <dgm:t>
        <a:bodyPr/>
        <a:lstStyle/>
        <a:p>
          <a:endParaRPr lang="de-AT"/>
        </a:p>
      </dgm:t>
    </dgm:pt>
    <dgm:pt modelId="{07D19774-14CF-4A8C-AC81-419F66565D9C}" type="pres">
      <dgm:prSet presAssocID="{D611CD99-F0E0-4667-AF9E-1880329B784B}" presName="gear3" presStyleLbl="node1" presStyleIdx="2" presStyleCnt="3"/>
      <dgm:spPr/>
      <dgm:t>
        <a:bodyPr/>
        <a:lstStyle/>
        <a:p>
          <a:endParaRPr lang="de-AT"/>
        </a:p>
      </dgm:t>
    </dgm:pt>
    <dgm:pt modelId="{3958A051-D1D5-47C4-85B5-BB18F8AE1058}" type="pres">
      <dgm:prSet presAssocID="{D611CD99-F0E0-4667-AF9E-1880329B784B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3CEADC46-5AFC-4632-B120-36344EE81257}" type="pres">
      <dgm:prSet presAssocID="{D611CD99-F0E0-4667-AF9E-1880329B784B}" presName="gear3srcNode" presStyleLbl="node1" presStyleIdx="2" presStyleCnt="3"/>
      <dgm:spPr/>
      <dgm:t>
        <a:bodyPr/>
        <a:lstStyle/>
        <a:p>
          <a:endParaRPr lang="de-AT"/>
        </a:p>
      </dgm:t>
    </dgm:pt>
    <dgm:pt modelId="{7A4A9DD2-55DA-42E4-B68E-5696717A5726}" type="pres">
      <dgm:prSet presAssocID="{D611CD99-F0E0-4667-AF9E-1880329B784B}" presName="gear3dstNode" presStyleLbl="node1" presStyleIdx="2" presStyleCnt="3"/>
      <dgm:spPr/>
      <dgm:t>
        <a:bodyPr/>
        <a:lstStyle/>
        <a:p>
          <a:endParaRPr lang="de-AT"/>
        </a:p>
      </dgm:t>
    </dgm:pt>
    <dgm:pt modelId="{8907D7F2-0044-4D41-A411-1368132603C4}" type="pres">
      <dgm:prSet presAssocID="{ABF6466D-9623-4463-9AC1-E84BB38DB724}" presName="connector1" presStyleLbl="sibTrans2D1" presStyleIdx="0" presStyleCnt="3"/>
      <dgm:spPr/>
      <dgm:t>
        <a:bodyPr/>
        <a:lstStyle/>
        <a:p>
          <a:endParaRPr lang="de-AT"/>
        </a:p>
      </dgm:t>
    </dgm:pt>
    <dgm:pt modelId="{CEB27D02-3091-4A50-8D00-D5D0212821EF}" type="pres">
      <dgm:prSet presAssocID="{954966CD-95CF-4C60-9AB0-B92D1C18ED53}" presName="connector2" presStyleLbl="sibTrans2D1" presStyleIdx="1" presStyleCnt="3" custLinFactNeighborX="-5018" custLinFactNeighborY="180"/>
      <dgm:spPr/>
      <dgm:t>
        <a:bodyPr/>
        <a:lstStyle/>
        <a:p>
          <a:endParaRPr lang="de-AT"/>
        </a:p>
      </dgm:t>
    </dgm:pt>
    <dgm:pt modelId="{C3F5309C-4F85-40AE-9622-D3768F59159E}" type="pres">
      <dgm:prSet presAssocID="{2522AF77-02F3-48B1-8E16-1925C10BC044}" presName="connector3" presStyleLbl="sibTrans2D1" presStyleIdx="2" presStyleCnt="3"/>
      <dgm:spPr/>
      <dgm:t>
        <a:bodyPr/>
        <a:lstStyle/>
        <a:p>
          <a:endParaRPr lang="de-AT"/>
        </a:p>
      </dgm:t>
    </dgm:pt>
  </dgm:ptLst>
  <dgm:cxnLst>
    <dgm:cxn modelId="{54F211D4-C5E5-4311-A2F2-EA1AAD873070}" type="presOf" srcId="{D611CD99-F0E0-4667-AF9E-1880329B784B}" destId="{3CEADC46-5AFC-4632-B120-36344EE81257}" srcOrd="2" destOrd="0" presId="urn:microsoft.com/office/officeart/2005/8/layout/gear1"/>
    <dgm:cxn modelId="{B32341DE-195E-43DB-8572-A9EA78A17814}" type="presOf" srcId="{D611CD99-F0E0-4667-AF9E-1880329B784B}" destId="{7A4A9DD2-55DA-42E4-B68E-5696717A5726}" srcOrd="3" destOrd="0" presId="urn:microsoft.com/office/officeart/2005/8/layout/gear1"/>
    <dgm:cxn modelId="{CBD0F426-6C24-4DC1-9BBF-274B6AD666BB}" type="presOf" srcId="{2522AF77-02F3-48B1-8E16-1925C10BC044}" destId="{C3F5309C-4F85-40AE-9622-D3768F59159E}" srcOrd="0" destOrd="0" presId="urn:microsoft.com/office/officeart/2005/8/layout/gear1"/>
    <dgm:cxn modelId="{70972CD6-5681-4CA7-9DE7-06703EAEACAE}" type="presOf" srcId="{D611CD99-F0E0-4667-AF9E-1880329B784B}" destId="{3958A051-D1D5-47C4-85B5-BB18F8AE1058}" srcOrd="1" destOrd="0" presId="urn:microsoft.com/office/officeart/2005/8/layout/gear1"/>
    <dgm:cxn modelId="{587B2726-BB09-44EB-BB8B-F7D4F0501248}" srcId="{FCE8DA12-3237-4306-80DB-841CDD505E13}" destId="{D611CD99-F0E0-4667-AF9E-1880329B784B}" srcOrd="2" destOrd="0" parTransId="{B578D225-7E28-4A4C-9D29-35E4C0699B81}" sibTransId="{2522AF77-02F3-48B1-8E16-1925C10BC044}"/>
    <dgm:cxn modelId="{F8AB5005-22A2-4059-B7A9-5B6D67672944}" srcId="{FCE8DA12-3237-4306-80DB-841CDD505E13}" destId="{7A276E5A-6318-48B1-A37D-F651D2847B0C}" srcOrd="0" destOrd="0" parTransId="{816945F1-779C-434A-BB8D-F43275B20C21}" sibTransId="{ABF6466D-9623-4463-9AC1-E84BB38DB724}"/>
    <dgm:cxn modelId="{428FCFD2-E702-49F7-947A-FFBB2BAC25D5}" srcId="{FCE8DA12-3237-4306-80DB-841CDD505E13}" destId="{01AA9F53-8247-437F-ACAD-278C20DAAF1E}" srcOrd="4" destOrd="0" parTransId="{B269F2E0-8D9A-45E0-8CB8-6AD2D136F376}" sibTransId="{8E297703-507A-4EBD-9803-5671B4D6DFCA}"/>
    <dgm:cxn modelId="{3158D1D6-74F6-471D-8C39-BEE10AFA8C23}" srcId="{FCE8DA12-3237-4306-80DB-841CDD505E13}" destId="{ED45C585-B71A-4816-98F3-95AA4585DBEE}" srcOrd="6" destOrd="0" parTransId="{DE926BC8-A0C9-4DBA-85A1-54617085E255}" sibTransId="{54D25C91-63F5-453C-BDD3-84CE83A5E020}"/>
    <dgm:cxn modelId="{00BFA791-80AF-4FB0-969D-5B6D419E1E2F}" type="presOf" srcId="{7A276E5A-6318-48B1-A37D-F651D2847B0C}" destId="{73614EA1-4AC5-45B5-ADC2-DDB2400702E5}" srcOrd="2" destOrd="0" presId="urn:microsoft.com/office/officeart/2005/8/layout/gear1"/>
    <dgm:cxn modelId="{9C482512-6D0D-493F-A804-72804DE30283}" type="presOf" srcId="{E1AA9134-D3D2-46D8-88CC-B275DCD657BD}" destId="{4218E461-2E91-4789-AA43-E694835AFAEA}" srcOrd="0" destOrd="0" presId="urn:microsoft.com/office/officeart/2005/8/layout/gear1"/>
    <dgm:cxn modelId="{B5E73AB8-4407-4859-BBC5-93F4CF891C16}" type="presOf" srcId="{954966CD-95CF-4C60-9AB0-B92D1C18ED53}" destId="{CEB27D02-3091-4A50-8D00-D5D0212821EF}" srcOrd="0" destOrd="0" presId="urn:microsoft.com/office/officeart/2005/8/layout/gear1"/>
    <dgm:cxn modelId="{5FD56C0C-A7BB-45D0-A3A0-746B911BF058}" type="presOf" srcId="{D611CD99-F0E0-4667-AF9E-1880329B784B}" destId="{07D19774-14CF-4A8C-AC81-419F66565D9C}" srcOrd="0" destOrd="0" presId="urn:microsoft.com/office/officeart/2005/8/layout/gear1"/>
    <dgm:cxn modelId="{BD971643-1901-42F8-A192-FF8930266377}" srcId="{FCE8DA12-3237-4306-80DB-841CDD505E13}" destId="{E1AA9134-D3D2-46D8-88CC-B275DCD657BD}" srcOrd="1" destOrd="0" parTransId="{682F3086-C6A3-4A9C-A7C9-523F5D91C03A}" sibTransId="{954966CD-95CF-4C60-9AB0-B92D1C18ED53}"/>
    <dgm:cxn modelId="{1BA4FBD4-B496-4578-B2DA-FCCF6C05BF18}" type="presOf" srcId="{E1AA9134-D3D2-46D8-88CC-B275DCD657BD}" destId="{E950B399-FD50-4574-98D1-869DD0D7EA02}" srcOrd="1" destOrd="0" presId="urn:microsoft.com/office/officeart/2005/8/layout/gear1"/>
    <dgm:cxn modelId="{0E10E286-A12A-4614-8665-CF6AAEA162F7}" type="presOf" srcId="{7A276E5A-6318-48B1-A37D-F651D2847B0C}" destId="{3CB64202-0FB4-46DC-B624-D3DF017540C4}" srcOrd="1" destOrd="0" presId="urn:microsoft.com/office/officeart/2005/8/layout/gear1"/>
    <dgm:cxn modelId="{C4F7353F-52D0-4559-8A4C-B4DCF39A4925}" srcId="{FCE8DA12-3237-4306-80DB-841CDD505E13}" destId="{F72ED76B-7041-4AC5-B6B2-11CAFEEC0010}" srcOrd="5" destOrd="0" parTransId="{CFDB6FD8-D383-47EE-BBF2-115DB8BBFC3B}" sibTransId="{B4BA3E86-376B-44E3-9AE4-BDBDB561F35A}"/>
    <dgm:cxn modelId="{6A4B4B4B-24D4-41BF-B2D6-C69F268DF82B}" srcId="{FCE8DA12-3237-4306-80DB-841CDD505E13}" destId="{DEEAB2C4-BD79-4B21-84ED-A0B8499429AE}" srcOrd="3" destOrd="0" parTransId="{5E3BBA1F-8A3A-41EE-BFC5-2E26845ECCA1}" sibTransId="{C892DC45-390D-4639-9911-62272EB3211B}"/>
    <dgm:cxn modelId="{A47E4BFA-2BE3-4F43-800A-3BA2A3EF9103}" type="presOf" srcId="{ABF6466D-9623-4463-9AC1-E84BB38DB724}" destId="{8907D7F2-0044-4D41-A411-1368132603C4}" srcOrd="0" destOrd="0" presId="urn:microsoft.com/office/officeart/2005/8/layout/gear1"/>
    <dgm:cxn modelId="{E8521F71-469A-46E8-95F9-8092E2EEDE03}" type="presOf" srcId="{E1AA9134-D3D2-46D8-88CC-B275DCD657BD}" destId="{6B77BCCD-0058-4F32-91BB-A9FDFA141034}" srcOrd="2" destOrd="0" presId="urn:microsoft.com/office/officeart/2005/8/layout/gear1"/>
    <dgm:cxn modelId="{335B59CF-0D57-4DEF-AE48-40A8034FDF2F}" type="presOf" srcId="{FCE8DA12-3237-4306-80DB-841CDD505E13}" destId="{8F38C21A-F8A5-4BBB-80A0-4C7F72AA545D}" srcOrd="0" destOrd="0" presId="urn:microsoft.com/office/officeart/2005/8/layout/gear1"/>
    <dgm:cxn modelId="{5339FEC9-5EB3-424C-AC20-BB89F02716ED}" type="presOf" srcId="{7A276E5A-6318-48B1-A37D-F651D2847B0C}" destId="{5329F22B-9A20-44ED-A9FE-382CC97FFE95}" srcOrd="0" destOrd="0" presId="urn:microsoft.com/office/officeart/2005/8/layout/gear1"/>
    <dgm:cxn modelId="{223BE40F-7E9F-41E7-A529-D6E0E5ABECCE}" type="presParOf" srcId="{8F38C21A-F8A5-4BBB-80A0-4C7F72AA545D}" destId="{5329F22B-9A20-44ED-A9FE-382CC97FFE95}" srcOrd="0" destOrd="0" presId="urn:microsoft.com/office/officeart/2005/8/layout/gear1"/>
    <dgm:cxn modelId="{042423C6-40AE-4855-B61F-BA0DB57BDD69}" type="presParOf" srcId="{8F38C21A-F8A5-4BBB-80A0-4C7F72AA545D}" destId="{3CB64202-0FB4-46DC-B624-D3DF017540C4}" srcOrd="1" destOrd="0" presId="urn:microsoft.com/office/officeart/2005/8/layout/gear1"/>
    <dgm:cxn modelId="{9305A8A3-AFAB-4316-9A99-BEBD9CC1F912}" type="presParOf" srcId="{8F38C21A-F8A5-4BBB-80A0-4C7F72AA545D}" destId="{73614EA1-4AC5-45B5-ADC2-DDB2400702E5}" srcOrd="2" destOrd="0" presId="urn:microsoft.com/office/officeart/2005/8/layout/gear1"/>
    <dgm:cxn modelId="{655E860D-F769-4CD0-A18F-1077CB3CCBC8}" type="presParOf" srcId="{8F38C21A-F8A5-4BBB-80A0-4C7F72AA545D}" destId="{4218E461-2E91-4789-AA43-E694835AFAEA}" srcOrd="3" destOrd="0" presId="urn:microsoft.com/office/officeart/2005/8/layout/gear1"/>
    <dgm:cxn modelId="{C1FA8EEB-0B53-4D96-8906-DC12E33F519D}" type="presParOf" srcId="{8F38C21A-F8A5-4BBB-80A0-4C7F72AA545D}" destId="{E950B399-FD50-4574-98D1-869DD0D7EA02}" srcOrd="4" destOrd="0" presId="urn:microsoft.com/office/officeart/2005/8/layout/gear1"/>
    <dgm:cxn modelId="{B69B2F1C-794E-40A8-8B36-6C21D06DBA07}" type="presParOf" srcId="{8F38C21A-F8A5-4BBB-80A0-4C7F72AA545D}" destId="{6B77BCCD-0058-4F32-91BB-A9FDFA141034}" srcOrd="5" destOrd="0" presId="urn:microsoft.com/office/officeart/2005/8/layout/gear1"/>
    <dgm:cxn modelId="{3D52FBC3-81DA-4D03-9E86-04579AC6557B}" type="presParOf" srcId="{8F38C21A-F8A5-4BBB-80A0-4C7F72AA545D}" destId="{07D19774-14CF-4A8C-AC81-419F66565D9C}" srcOrd="6" destOrd="0" presId="urn:microsoft.com/office/officeart/2005/8/layout/gear1"/>
    <dgm:cxn modelId="{2B64FAFA-4101-45E3-A47D-7C5ADE62A585}" type="presParOf" srcId="{8F38C21A-F8A5-4BBB-80A0-4C7F72AA545D}" destId="{3958A051-D1D5-47C4-85B5-BB18F8AE1058}" srcOrd="7" destOrd="0" presId="urn:microsoft.com/office/officeart/2005/8/layout/gear1"/>
    <dgm:cxn modelId="{89E137CD-20EB-4F8C-B024-A49105C66BDE}" type="presParOf" srcId="{8F38C21A-F8A5-4BBB-80A0-4C7F72AA545D}" destId="{3CEADC46-5AFC-4632-B120-36344EE81257}" srcOrd="8" destOrd="0" presId="urn:microsoft.com/office/officeart/2005/8/layout/gear1"/>
    <dgm:cxn modelId="{AC164D75-FB93-413A-BC26-D2ED57538A51}" type="presParOf" srcId="{8F38C21A-F8A5-4BBB-80A0-4C7F72AA545D}" destId="{7A4A9DD2-55DA-42E4-B68E-5696717A5726}" srcOrd="9" destOrd="0" presId="urn:microsoft.com/office/officeart/2005/8/layout/gear1"/>
    <dgm:cxn modelId="{27F14983-D383-43E2-BDAD-D3D8B8CBFF4F}" type="presParOf" srcId="{8F38C21A-F8A5-4BBB-80A0-4C7F72AA545D}" destId="{8907D7F2-0044-4D41-A411-1368132603C4}" srcOrd="10" destOrd="0" presId="urn:microsoft.com/office/officeart/2005/8/layout/gear1"/>
    <dgm:cxn modelId="{2981359D-3F4C-42E4-9538-0FFC53C50E59}" type="presParOf" srcId="{8F38C21A-F8A5-4BBB-80A0-4C7F72AA545D}" destId="{CEB27D02-3091-4A50-8D00-D5D0212821EF}" srcOrd="11" destOrd="0" presId="urn:microsoft.com/office/officeart/2005/8/layout/gear1"/>
    <dgm:cxn modelId="{BC896158-4FD6-4716-BC97-C78F636F4031}" type="presParOf" srcId="{8F38C21A-F8A5-4BBB-80A0-4C7F72AA545D}" destId="{C3F5309C-4F85-40AE-9622-D3768F59159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0.26886</cdr:x>
      <cdr:y>0.01796</cdr:y>
    </cdr:from>
    <cdr:to>
      <cdr:x>0.42048</cdr:x>
      <cdr:y>0.12466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2827216" y="78153"/>
          <a:ext cx="1594338" cy="4642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AT" sz="1100" dirty="0" smtClean="0"/>
            <a:t>Einzelordination mit Ordinationshilfe</a:t>
          </a:r>
          <a:endParaRPr lang="de-AT" sz="1100" dirty="0"/>
        </a:p>
      </cdr:txBody>
    </cdr:sp>
  </cdr:relSizeAnchor>
  <cdr:relSizeAnchor xmlns:cdr="http://schemas.openxmlformats.org/drawingml/2006/chartDrawing">
    <cdr:from>
      <cdr:x>0.66574</cdr:x>
      <cdr:y>0.37611</cdr:y>
    </cdr:from>
    <cdr:to>
      <cdr:x>0.92512</cdr:x>
      <cdr:y>0.58625</cdr:y>
    </cdr:to>
    <cdr:sp macro="" textlink="">
      <cdr:nvSpPr>
        <cdr:cNvPr id="3" name="Textfeld 2"/>
        <cdr:cNvSpPr txBox="1"/>
      </cdr:nvSpPr>
      <cdr:spPr>
        <a:xfrm xmlns:a="http://schemas.openxmlformats.org/drawingml/2006/main">
          <a:off x="7000630" y="1636590"/>
          <a:ext cx="2727569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AT" sz="1100" dirty="0" smtClean="0"/>
            <a:t>Achte: unterschiedliche Anzahl und Zusammensetzung</a:t>
          </a:r>
          <a:endParaRPr lang="de-AT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B7B87A-A401-403C-B917-7435FAFAE507}" type="datetimeFigureOut">
              <a:rPr lang="de-AT" smtClean="0"/>
              <a:pPr/>
              <a:t>18.02.2016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F7B26-46F3-4A38-B0F9-9DD7085A17B5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40114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AT" sz="1800" dirty="0" smtClean="0">
                <a:solidFill>
                  <a:srgbClr val="67726B"/>
                </a:solidFill>
              </a:rPr>
              <a:t>Dominanz chronischer Erkrankungen</a:t>
            </a:r>
          </a:p>
          <a:p>
            <a:pPr lvl="1"/>
            <a:r>
              <a:rPr lang="de-AT" sz="1400" dirty="0" smtClean="0">
                <a:solidFill>
                  <a:srgbClr val="67726B"/>
                </a:solidFill>
              </a:rPr>
              <a:t>¾ aller Todesfälle gehen auf Herz-Kreislauf-Erkrankungen sowie Krebserkrankungen zurück</a:t>
            </a:r>
          </a:p>
          <a:p>
            <a:pPr lvl="1"/>
            <a:r>
              <a:rPr lang="de-AT" sz="1400" dirty="0" smtClean="0">
                <a:solidFill>
                  <a:srgbClr val="67726B"/>
                </a:solidFill>
              </a:rPr>
              <a:t>37,1%  der Bevölkerung geben chron. KH oder dauerhaftes gesundheitliche Problem an (=2,6 Mio. Einwohner)</a:t>
            </a:r>
          </a:p>
          <a:p>
            <a:r>
              <a:rPr lang="de-AT" sz="1800" dirty="0" smtClean="0">
                <a:solidFill>
                  <a:srgbClr val="67726B"/>
                </a:solidFill>
              </a:rPr>
              <a:t>Weitere häufige Todesursachen sind</a:t>
            </a:r>
          </a:p>
          <a:p>
            <a:pPr lvl="1"/>
            <a:r>
              <a:rPr lang="de-AT" sz="1400" dirty="0" smtClean="0">
                <a:solidFill>
                  <a:srgbClr val="67726B"/>
                </a:solidFill>
              </a:rPr>
              <a:t>Erkrankungen des Atmungs-, Verdauungs-, Ernährungs-, Stoffwechsel- u. endokrinen Systems</a:t>
            </a:r>
          </a:p>
          <a:p>
            <a:r>
              <a:rPr lang="de-AT" sz="1800" dirty="0" smtClean="0">
                <a:solidFill>
                  <a:srgbClr val="67726B"/>
                </a:solidFill>
              </a:rPr>
              <a:t>Verletzungen und Vergiftungen sind relevante Größe für Akutversorgung</a:t>
            </a:r>
          </a:p>
          <a:p>
            <a:pPr lvl="1"/>
            <a:r>
              <a:rPr lang="de-AT" sz="1400" dirty="0" smtClean="0">
                <a:solidFill>
                  <a:srgbClr val="67726B"/>
                </a:solidFill>
              </a:rPr>
              <a:t>pro Jahr rd. 200.000 Personen</a:t>
            </a:r>
          </a:p>
          <a:p>
            <a:r>
              <a:rPr lang="de-AT" sz="1800" dirty="0" smtClean="0">
                <a:solidFill>
                  <a:srgbClr val="67726B"/>
                </a:solidFill>
              </a:rPr>
              <a:t>Zunahme von KH des Muskel-Skelett-Systems u. des Bindegewebes </a:t>
            </a:r>
          </a:p>
          <a:p>
            <a:pPr lvl="1"/>
            <a:r>
              <a:rPr lang="de-AT" sz="1400" dirty="0" smtClean="0">
                <a:solidFill>
                  <a:srgbClr val="67726B"/>
                </a:solidFill>
              </a:rPr>
              <a:t>rd. 45% d. Bevölkerung 65+ geben ärztlich diagnostizierte Wirbelsäulenbeschwerden an</a:t>
            </a:r>
          </a:p>
          <a:p>
            <a:r>
              <a:rPr lang="de-AT" sz="1800" dirty="0" smtClean="0">
                <a:solidFill>
                  <a:srgbClr val="67726B"/>
                </a:solidFill>
              </a:rPr>
              <a:t>mit zunehmendem Alter treten Einschränkungen bei Alltagstätigkeiten auf</a:t>
            </a:r>
          </a:p>
          <a:p>
            <a:pPr lvl="1"/>
            <a:r>
              <a:rPr lang="de-AT" sz="1400" dirty="0" smtClean="0">
                <a:solidFill>
                  <a:srgbClr val="67726B"/>
                </a:solidFill>
              </a:rPr>
              <a:t>z. B. geben 47,7% der 85plus Jährigen an, stark eingeschränkt zu sein</a:t>
            </a:r>
          </a:p>
          <a:p>
            <a:r>
              <a:rPr lang="de-AT" sz="1800" dirty="0" smtClean="0">
                <a:solidFill>
                  <a:srgbClr val="67726B"/>
                </a:solidFill>
              </a:rPr>
              <a:t>Gesundheitszustand Kinder- und Jugendliche u.a.</a:t>
            </a:r>
          </a:p>
          <a:p>
            <a:pPr lvl="1"/>
            <a:r>
              <a:rPr lang="de-AT" sz="1400" dirty="0" smtClean="0">
                <a:solidFill>
                  <a:srgbClr val="67726B"/>
                </a:solidFill>
              </a:rPr>
              <a:t>47% der Wiener Kinder (6-12 Jahre) Haltungsfehler + 15% Übergewicht</a:t>
            </a:r>
          </a:p>
          <a:p>
            <a:pPr lvl="1"/>
            <a:r>
              <a:rPr lang="de-AT" sz="1400" dirty="0" smtClean="0">
                <a:solidFill>
                  <a:srgbClr val="67726B"/>
                </a:solidFill>
              </a:rPr>
              <a:t>Stellungsuntersuchung: Body </a:t>
            </a:r>
            <a:r>
              <a:rPr lang="de-AT" sz="1400" dirty="0" err="1" smtClean="0">
                <a:solidFill>
                  <a:srgbClr val="67726B"/>
                </a:solidFill>
              </a:rPr>
              <a:t>Mass</a:t>
            </a:r>
            <a:r>
              <a:rPr lang="de-AT" sz="1400" dirty="0" smtClean="0">
                <a:solidFill>
                  <a:srgbClr val="67726B"/>
                </a:solidFill>
              </a:rPr>
              <a:t> Index von 1998-2007 kontinuierlich gestiegen, jeder 5. Jugendliche Mann ist übergewichtig</a:t>
            </a:r>
          </a:p>
          <a:p>
            <a:r>
              <a:rPr lang="de-AT" sz="1800" dirty="0" smtClean="0">
                <a:solidFill>
                  <a:srgbClr val="67726B"/>
                </a:solidFill>
              </a:rPr>
              <a:t>Zunahme </a:t>
            </a:r>
            <a:r>
              <a:rPr lang="de-AT" sz="1800" dirty="0" err="1" smtClean="0">
                <a:solidFill>
                  <a:srgbClr val="67726B"/>
                </a:solidFill>
              </a:rPr>
              <a:t>demenzieller</a:t>
            </a:r>
            <a:r>
              <a:rPr lang="de-AT" sz="1800" dirty="0" smtClean="0">
                <a:solidFill>
                  <a:srgbClr val="67726B"/>
                </a:solidFill>
              </a:rPr>
              <a:t> Erkrankungen </a:t>
            </a:r>
          </a:p>
          <a:p>
            <a:pPr lvl="1"/>
            <a:r>
              <a:rPr lang="de-AT" sz="1400" dirty="0" smtClean="0">
                <a:solidFill>
                  <a:srgbClr val="67726B"/>
                </a:solidFill>
              </a:rPr>
              <a:t>von derzeit 100.000 auf 270.000 im Jahr 2050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9E7ED0-73E3-48A2-A115-AA0AED22BBD4}" type="slidenum">
              <a:rPr lang="de-AT" smtClean="0"/>
              <a:pPr>
                <a:defRPr/>
              </a:pPr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34678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de-DE" i="1" dirty="0" smtClean="0"/>
              <a:t>A health workforce of adequate capacity and with the right skills: </a:t>
            </a:r>
            <a:r>
              <a:rPr lang="en-US" altLang="de-DE" dirty="0" smtClean="0"/>
              <a:t>A highly qualified and motivated health workforce of adequate capacity and with the right skills is essential for finding innovative solutions through </a:t>
            </a:r>
            <a:r>
              <a:rPr lang="en-US" altLang="de-DE" dirty="0" err="1" smtClean="0"/>
              <a:t>organisational</a:t>
            </a:r>
            <a:r>
              <a:rPr lang="en-US" altLang="de-DE" dirty="0" smtClean="0"/>
              <a:t> and technological change. Having an effective structure of incentives is vital to improving the performance of health professionals and ensuring the focus is on direct provision of healthcare.</a:t>
            </a:r>
          </a:p>
          <a:p>
            <a:endParaRPr lang="de-AT" altLang="de-DE" i="1" dirty="0" smtClean="0"/>
          </a:p>
          <a:p>
            <a:r>
              <a:rPr lang="de-AT" altLang="de-DE" i="1" dirty="0" err="1" smtClean="0"/>
              <a:t>Good</a:t>
            </a:r>
            <a:r>
              <a:rPr lang="de-AT" altLang="de-DE" i="1" dirty="0" smtClean="0"/>
              <a:t> </a:t>
            </a:r>
            <a:r>
              <a:rPr lang="de-AT" altLang="de-DE" i="1" dirty="0" err="1" smtClean="0"/>
              <a:t>governance</a:t>
            </a:r>
            <a:r>
              <a:rPr lang="de-AT" altLang="de-DE" i="1" dirty="0" smtClean="0"/>
              <a:t>: </a:t>
            </a:r>
            <a:r>
              <a:rPr lang="en-US" altLang="de-DE" dirty="0" smtClean="0"/>
              <a:t>well-defined responsibilities in running the health system and its main components, strong leadership, sound accountability mechanisms and a clear </a:t>
            </a:r>
            <a:r>
              <a:rPr lang="en-US" altLang="de-DE" dirty="0" err="1" smtClean="0"/>
              <a:t>organisational</a:t>
            </a:r>
            <a:r>
              <a:rPr lang="en-US" altLang="de-DE" dirty="0" smtClean="0"/>
              <a:t> structure. → to adapt quickly to new objectives and priorities, enhances their ability to respond to major challenges by identifying and putting in place the measures necessary to support smart investment decisions.</a:t>
            </a:r>
          </a:p>
          <a:p>
            <a:endParaRPr lang="en-US" altLang="de-DE" dirty="0" smtClean="0"/>
          </a:p>
          <a:p>
            <a:r>
              <a:rPr lang="en-US" altLang="de-DE" i="1" dirty="0" smtClean="0"/>
              <a:t>Information flows in the system: </a:t>
            </a:r>
            <a:r>
              <a:rPr lang="en-US" altLang="de-DE" dirty="0" smtClean="0"/>
              <a:t>sound knowledge of strengths and weaknesses and the ability to monitor information, including at the level of individual patients or healthcare providers, enable health systems managers to make tailored, evidence-based decisions in specific sub-sectors.</a:t>
            </a:r>
            <a:endParaRPr lang="de-AT" altLang="de-DE" dirty="0" smtClean="0"/>
          </a:p>
        </p:txBody>
      </p:sp>
      <p:sp>
        <p:nvSpPr>
          <p:cNvPr id="2048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1418E75-4956-4C10-9131-C205759946E6}" type="slidenum">
              <a:rPr lang="de-AT" altLang="de-DE"/>
              <a:pPr/>
              <a:t>5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520495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6600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347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75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152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987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559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31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3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F6C584-7735-43FE-9038-BA870A7C6E85}" type="slidenum">
              <a:rPr lang="de-AT" altLang="de-DE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6</a:t>
            </a:fld>
            <a:endParaRPr lang="de-AT" altLang="de-DE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794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Foliennummernplatzhalter 3"/>
          <p:cNvSpPr txBox="1">
            <a:spLocks noGrp="1"/>
          </p:cNvSpPr>
          <p:nvPr/>
        </p:nvSpPr>
        <p:spPr>
          <a:xfrm>
            <a:off x="3854505" y="9312576"/>
            <a:ext cx="2946996" cy="490633"/>
          </a:xfrm>
          <a:prstGeom prst="rect">
            <a:avLst/>
          </a:prstGeom>
          <a:noFill/>
        </p:spPr>
        <p:txBody>
          <a:bodyPr anchor="b"/>
          <a:lstStyle/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F8EFE704-8EF8-4249-88E3-202379EA1FA5}" type="slidenum">
              <a:rPr lang="de-AT" sz="1200">
                <a:solidFill>
                  <a:prstClr val="black"/>
                </a:solidFill>
                <a:latin typeface="Calibri"/>
              </a:rPr>
              <a:pPr algn="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de-AT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276" name="Notizenplatzhalter 4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AT" altLang="de-DE" smtClean="0"/>
          </a:p>
        </p:txBody>
      </p:sp>
    </p:spTree>
    <p:extLst>
      <p:ext uri="{BB962C8B-B14F-4D97-AF65-F5344CB8AC3E}">
        <p14:creationId xmlns:p14="http://schemas.microsoft.com/office/powerpoint/2010/main" val="3283005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In der Kleinen Zeitung wird behauptet,</a:t>
            </a:r>
            <a:r>
              <a:rPr lang="de-AT" baseline="0" dirty="0" smtClean="0"/>
              <a:t> dass</a:t>
            </a:r>
            <a:r>
              <a:rPr lang="de-AT" dirty="0" smtClean="0"/>
              <a:t> – Operateur wird durch OP – Schwester</a:t>
            </a:r>
            <a:r>
              <a:rPr lang="de-AT" baseline="0" dirty="0" smtClean="0"/>
              <a:t> ersetzt werden soll, das war und ist nicht unsere Intention – es geht um chir. Assistenz und es geht daher um verstärkte Kooperation und nicht um Austausch</a:t>
            </a:r>
          </a:p>
          <a:p>
            <a:endParaRPr lang="de-AT" baseline="0" dirty="0" smtClean="0"/>
          </a:p>
          <a:p>
            <a:r>
              <a:rPr lang="de-AT" baseline="0" dirty="0" smtClean="0"/>
              <a:t>Wie drei Punkte realisieren </a:t>
            </a:r>
            <a:r>
              <a:rPr lang="de-AT" baseline="0" dirty="0" smtClean="0">
                <a:sym typeface="Wingdings" pitchFamily="2" charset="2"/>
              </a:rPr>
              <a:t> Krankenpflege hat versucht gesellschaftliche Herausforderungen mit einer abgestuften </a:t>
            </a:r>
            <a:r>
              <a:rPr lang="de-AT" baseline="0" dirty="0" smtClean="0"/>
              <a:t>Pflegebildungssystematik reagieren – internationales Referenzkonzept zur Bewältigung der Herausforderungen 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9C79FA-676F-49D6-ABEE-CC2C00DF172E}" type="slidenum">
              <a:rPr lang="de-AT" smtClean="0"/>
              <a:pPr>
                <a:defRPr/>
              </a:pPr>
              <a:t>22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08673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AT" altLang="de-DE" smtClean="0"/>
          </a:p>
        </p:txBody>
      </p:sp>
      <p:sp>
        <p:nvSpPr>
          <p:cNvPr id="2867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B237AE7-3353-4F69-8A61-E4A86670B37C}" type="slidenum">
              <a:rPr lang="de-AT" altLang="de-DE"/>
              <a:pPr/>
              <a:t>36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4107655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600" dirty="0" smtClean="0">
                <a:solidFill>
                  <a:srgbClr val="67726B"/>
                </a:solidFill>
              </a:rPr>
              <a:t>komplexes, arbeitsteiliges, fragmentiertes Versorgungssystem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400" dirty="0" smtClean="0">
                <a:solidFill>
                  <a:srgbClr val="67726B"/>
                </a:solidFill>
              </a:rPr>
              <a:t>Diskontinuität und Desintegration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400" dirty="0" smtClean="0">
                <a:solidFill>
                  <a:srgbClr val="67726B"/>
                </a:solidFill>
              </a:rPr>
              <a:t>steigender Kostendruck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400" dirty="0" smtClean="0">
                <a:solidFill>
                  <a:srgbClr val="67726B"/>
                </a:solidFill>
              </a:rPr>
              <a:t>mangelnde Patient/innen- und Ergebnisorientierung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600" dirty="0" smtClean="0">
                <a:solidFill>
                  <a:srgbClr val="67726B"/>
                </a:solidFill>
              </a:rPr>
              <a:t>sinkende Verweildauer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400" dirty="0" smtClean="0">
                <a:solidFill>
                  <a:srgbClr val="67726B"/>
                </a:solidFill>
              </a:rPr>
              <a:t>d. h. Relation Aufnahmen zu VZÄ pro 1.000 Aufnahmen (98-07): DGKP-VZÄ von 15,5 auf 13,9; Arzte-VZÄ von 6,3 auf 6; PH-VZÄ von 4,8 auf 3,3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400" dirty="0" smtClean="0">
                <a:solidFill>
                  <a:srgbClr val="67726B"/>
                </a:solidFill>
              </a:rPr>
              <a:t>Intensivierung der Arbeitsdichte in den Bereichen – Administration, Information, Diagnose, Therapie, Pflege und Organisation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600" dirty="0" smtClean="0">
                <a:solidFill>
                  <a:srgbClr val="67726B"/>
                </a:solidFill>
              </a:rPr>
              <a:t>Drehtüreffekt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400" dirty="0" smtClean="0">
                <a:solidFill>
                  <a:srgbClr val="67726B"/>
                </a:solidFill>
              </a:rPr>
              <a:t>nicht adäquat ausgebaute Angebote im niedergelassenen Bereich (u. a. Telemonitoring und -medizin, Pflegeberatung/-</a:t>
            </a:r>
            <a:r>
              <a:rPr lang="de-AT" sz="1400" dirty="0" err="1" smtClean="0">
                <a:solidFill>
                  <a:srgbClr val="67726B"/>
                </a:solidFill>
              </a:rPr>
              <a:t>rettung</a:t>
            </a:r>
            <a:r>
              <a:rPr lang="de-AT" sz="1400" dirty="0" smtClean="0">
                <a:solidFill>
                  <a:srgbClr val="67726B"/>
                </a:solidFill>
              </a:rPr>
              <a:t>)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400" dirty="0" smtClean="0">
                <a:solidFill>
                  <a:srgbClr val="67726B"/>
                </a:solidFill>
              </a:rPr>
              <a:t>nicht systematisch organisierte Entlassungen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400" dirty="0" smtClean="0">
                <a:solidFill>
                  <a:srgbClr val="67726B"/>
                </a:solidFill>
              </a:rPr>
              <a:t>fehlende Koordination von Dienstleitungen und Dienstleistern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600" dirty="0" smtClean="0">
                <a:solidFill>
                  <a:srgbClr val="67726B"/>
                </a:solidFill>
              </a:rPr>
              <a:t>Fehlende Überlegungen in Richtung bedarfsorientierter Grade- und </a:t>
            </a:r>
            <a:r>
              <a:rPr lang="de-AT" sz="1600" dirty="0" err="1" smtClean="0">
                <a:solidFill>
                  <a:srgbClr val="67726B"/>
                </a:solidFill>
              </a:rPr>
              <a:t>Skillmix</a:t>
            </a:r>
            <a:r>
              <a:rPr lang="de-AT" sz="1600" dirty="0" smtClean="0">
                <a:solidFill>
                  <a:srgbClr val="67726B"/>
                </a:solidFill>
              </a:rPr>
              <a:t>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400" dirty="0" smtClean="0">
                <a:solidFill>
                  <a:srgbClr val="67726B"/>
                </a:solidFill>
              </a:rPr>
              <a:t>hinsichtlich des Einsatzes von Pflege- aber auch Gesundheitsberufen insgesamt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600" dirty="0" smtClean="0">
                <a:solidFill>
                  <a:srgbClr val="67726B"/>
                </a:solidFill>
              </a:rPr>
              <a:t>Veränderung der Bedarfslagen im Sektor Pflege und Betreuung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400" dirty="0" smtClean="0">
                <a:solidFill>
                  <a:srgbClr val="67726B"/>
                </a:solidFill>
              </a:rPr>
              <a:t>Menschen in Alten-/Pflegeheimen werden zunehmend älter = u. a. Zunahme d. Ko-Morbidität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400" dirty="0" smtClean="0">
                <a:solidFill>
                  <a:srgbClr val="67726B"/>
                </a:solidFill>
              </a:rPr>
              <a:t>Menschen mit Behinderungen werden älter und bedürfen zunehmend krankenpflegerischer Leistungen (= u.a. Impulsgeber für 15a-VB sozialbetreuungsberufe, Zunahme DGKP)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26385D-7CAB-4D0F-A698-1DE547CBE286}" type="slidenum">
              <a:rPr lang="de-AT" smtClean="0"/>
              <a:pPr>
                <a:defRPr/>
              </a:pPr>
              <a:t>44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48960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AT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0E2B14-E16D-4B75-81AD-539DF5D02A9F}" type="slidenum">
              <a:rPr lang="de-AT" smtClean="0"/>
              <a:pPr>
                <a:defRPr/>
              </a:pPr>
              <a:t>47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51162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AT" altLang="de-DE" smtClean="0"/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3425" indent="-280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8713" indent="-2254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9563" indent="-2254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2000" indent="-2254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89200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46400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03600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60800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5053FBF-546E-4CA2-9130-AD5604684C41}" type="slidenum">
              <a:rPr lang="de-AT" altLang="de-DE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69</a:t>
            </a:fld>
            <a:endParaRPr lang="de-AT" altLang="de-DE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01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D89F-F51A-4184-B1B0-CDF8A773C0C3}" type="datetimeFigureOut">
              <a:rPr lang="de-AT" smtClean="0"/>
              <a:pPr/>
              <a:t>18.02.2016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47DFD-5F7B-4277-A3AC-D53778C4EAB6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43328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D89F-F51A-4184-B1B0-CDF8A773C0C3}" type="datetimeFigureOut">
              <a:rPr lang="de-AT" smtClean="0"/>
              <a:pPr/>
              <a:t>18.02.2016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47DFD-5F7B-4277-A3AC-D53778C4EAB6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48990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D89F-F51A-4184-B1B0-CDF8A773C0C3}" type="datetimeFigureOut">
              <a:rPr lang="de-AT" smtClean="0"/>
              <a:pPr/>
              <a:t>18.02.2016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47DFD-5F7B-4277-A3AC-D53778C4EAB6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22189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D89F-F51A-4184-B1B0-CDF8A773C0C3}" type="datetimeFigureOut">
              <a:rPr lang="de-AT" smtClean="0"/>
              <a:pPr/>
              <a:t>18.02.2016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47DFD-5F7B-4277-A3AC-D53778C4EAB6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31450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D89F-F51A-4184-B1B0-CDF8A773C0C3}" type="datetimeFigureOut">
              <a:rPr lang="de-AT" smtClean="0"/>
              <a:pPr/>
              <a:t>18.02.2016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47DFD-5F7B-4277-A3AC-D53778C4EAB6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5846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D89F-F51A-4184-B1B0-CDF8A773C0C3}" type="datetimeFigureOut">
              <a:rPr lang="de-AT" smtClean="0"/>
              <a:pPr/>
              <a:t>18.02.2016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47DFD-5F7B-4277-A3AC-D53778C4EAB6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81637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D89F-F51A-4184-B1B0-CDF8A773C0C3}" type="datetimeFigureOut">
              <a:rPr lang="de-AT" smtClean="0"/>
              <a:pPr/>
              <a:t>18.02.2016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47DFD-5F7B-4277-A3AC-D53778C4EAB6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33660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D89F-F51A-4184-B1B0-CDF8A773C0C3}" type="datetimeFigureOut">
              <a:rPr lang="de-AT" smtClean="0"/>
              <a:pPr/>
              <a:t>18.02.2016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47DFD-5F7B-4277-A3AC-D53778C4EAB6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73708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D89F-F51A-4184-B1B0-CDF8A773C0C3}" type="datetimeFigureOut">
              <a:rPr lang="de-AT" smtClean="0"/>
              <a:pPr/>
              <a:t>18.02.2016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47DFD-5F7B-4277-A3AC-D53778C4EAB6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3590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D89F-F51A-4184-B1B0-CDF8A773C0C3}" type="datetimeFigureOut">
              <a:rPr lang="de-AT" smtClean="0"/>
              <a:pPr/>
              <a:t>18.02.2016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47DFD-5F7B-4277-A3AC-D53778C4EAB6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11300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D89F-F51A-4184-B1B0-CDF8A773C0C3}" type="datetimeFigureOut">
              <a:rPr lang="de-AT" smtClean="0"/>
              <a:pPr/>
              <a:t>18.02.2016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47DFD-5F7B-4277-A3AC-D53778C4EAB6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54743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2D89F-F51A-4184-B1B0-CDF8A773C0C3}" type="datetimeFigureOut">
              <a:rPr lang="de-AT" smtClean="0"/>
              <a:pPr/>
              <a:t>18.02.2016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47DFD-5F7B-4277-A3AC-D53778C4EAB6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57062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smtClean="0"/>
              <a:t>Zukunft der Gesundheitsberufe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de-AT" dirty="0" smtClean="0"/>
              <a:t>10. Jahre Fachausschuss Gesundheitsberufe</a:t>
            </a:r>
          </a:p>
          <a:p>
            <a:r>
              <a:rPr lang="de-AT" dirty="0" smtClean="0"/>
              <a:t>AK-Wien, 09.02.1016</a:t>
            </a:r>
          </a:p>
          <a:p>
            <a:endParaRPr lang="de-AT" dirty="0"/>
          </a:p>
          <a:p>
            <a:r>
              <a:rPr lang="de-AT" dirty="0" smtClean="0"/>
              <a:t>G. Ziniel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7741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/>
          <p:cNvGraphicFramePr>
            <a:graphicFrameLocks/>
          </p:cNvGraphicFramePr>
          <p:nvPr/>
        </p:nvGraphicFramePr>
        <p:xfrm>
          <a:off x="3718560" y="1352145"/>
          <a:ext cx="4754880" cy="4212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/>
          <p:cNvGraphicFramePr/>
          <p:nvPr/>
        </p:nvGraphicFramePr>
        <p:xfrm>
          <a:off x="3142033" y="1274323"/>
          <a:ext cx="5972783" cy="4153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/>
          <p:cNvGraphicFramePr>
            <a:graphicFrameLocks/>
          </p:cNvGraphicFramePr>
          <p:nvPr/>
        </p:nvGraphicFramePr>
        <p:xfrm>
          <a:off x="2937753" y="1371599"/>
          <a:ext cx="6079787" cy="3813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1787930127"/>
              </p:ext>
            </p:extLst>
          </p:nvPr>
        </p:nvGraphicFramePr>
        <p:xfrm>
          <a:off x="2859932" y="1293780"/>
          <a:ext cx="6157608" cy="4134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el 1"/>
          <p:cNvSpPr>
            <a:spLocks noGrp="1"/>
          </p:cNvSpPr>
          <p:nvPr>
            <p:ph type="title" idx="4294967295"/>
          </p:nvPr>
        </p:nvSpPr>
        <p:spPr>
          <a:xfrm>
            <a:off x="1970088" y="720725"/>
            <a:ext cx="8362950" cy="3111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AT" altLang="de-DE" smtClean="0"/>
              <a:t>Ärztinnen und Ärzte: Prognostizierte Pensionierungen</a:t>
            </a:r>
          </a:p>
        </p:txBody>
      </p:sp>
      <p:sp>
        <p:nvSpPr>
          <p:cNvPr id="6" name="Textfeld 10"/>
          <p:cNvSpPr txBox="1">
            <a:spLocks noChangeArrowheads="1"/>
          </p:cNvSpPr>
          <p:nvPr/>
        </p:nvSpPr>
        <p:spPr bwMode="auto">
          <a:xfrm>
            <a:off x="2208214" y="5541963"/>
            <a:ext cx="648017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lnSpc>
                <a:spcPct val="140000"/>
              </a:lnSpc>
              <a:spcBef>
                <a:spcPts val="2400"/>
              </a:spcBef>
              <a:tabLst>
                <a:tab pos="452438" algn="l"/>
              </a:tabLst>
              <a:defRPr/>
            </a:pPr>
            <a:r>
              <a:rPr lang="de-AT" sz="1050" dirty="0">
                <a:solidFill>
                  <a:srgbClr val="67726B"/>
                </a:solidFill>
                <a:latin typeface="Lucida Sans Unicode" pitchFamily="34" charset="0"/>
                <a:cs typeface="Lucida Sans Unicode" pitchFamily="34" charset="0"/>
              </a:rPr>
              <a:t>Quelle: Ärztelisten der ÖÄK und ZÄK (Stand Dezember 2014); Berechnung und Darstellung: GÖG</a:t>
            </a:r>
            <a:endParaRPr lang="de-AT" sz="1050" b="1" dirty="0">
              <a:solidFill>
                <a:srgbClr val="67726B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7" name="Textfeld 10"/>
          <p:cNvSpPr txBox="1">
            <a:spLocks noChangeArrowheads="1"/>
          </p:cNvSpPr>
          <p:nvPr/>
        </p:nvSpPr>
        <p:spPr bwMode="auto">
          <a:xfrm>
            <a:off x="8183563" y="2205039"/>
            <a:ext cx="2305050" cy="324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ts val="2400"/>
              </a:spcBef>
              <a:tabLst>
                <a:tab pos="452438" algn="l"/>
              </a:tabLst>
              <a:defRPr/>
            </a:pPr>
            <a:r>
              <a:rPr lang="de-AT" sz="1600" dirty="0">
                <a:solidFill>
                  <a:srgbClr val="67726B"/>
                </a:solidFill>
                <a:latin typeface="Lucida Sans Unicode" pitchFamily="34" charset="0"/>
                <a:cs typeface="Lucida Sans Unicode" pitchFamily="34" charset="0"/>
              </a:rPr>
              <a:t>Annahmen zum Pensionsantrittsalter</a:t>
            </a:r>
          </a:p>
          <a:p>
            <a:pPr marL="171450" indent="-171450" eaLnBrk="0" hangingPunct="0">
              <a:lnSpc>
                <a:spcPct val="14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2438" algn="l"/>
              </a:tabLst>
              <a:defRPr/>
            </a:pPr>
            <a:r>
              <a:rPr lang="de-AT" sz="1200" dirty="0">
                <a:solidFill>
                  <a:srgbClr val="67726B"/>
                </a:solidFill>
                <a:latin typeface="Lucida Sans Unicode" pitchFamily="34" charset="0"/>
                <a:cs typeface="Lucida Sans Unicode" pitchFamily="34" charset="0"/>
              </a:rPr>
              <a:t>Niedergelassen m/w: 65 J</a:t>
            </a:r>
          </a:p>
          <a:p>
            <a:pPr marL="171450" indent="-171450" eaLnBrk="0" hangingPunct="0">
              <a:lnSpc>
                <a:spcPct val="140000"/>
              </a:lnSpc>
              <a:buFont typeface="Arial" panose="020B0604020202020204" pitchFamily="34" charset="0"/>
              <a:buChar char="•"/>
              <a:tabLst>
                <a:tab pos="452438" algn="l"/>
              </a:tabLst>
              <a:defRPr/>
            </a:pPr>
            <a:r>
              <a:rPr lang="de-AT" sz="1200" dirty="0">
                <a:solidFill>
                  <a:srgbClr val="67726B"/>
                </a:solidFill>
                <a:latin typeface="Lucida Sans Unicode" pitchFamily="34" charset="0"/>
                <a:cs typeface="Lucida Sans Unicode" pitchFamily="34" charset="0"/>
              </a:rPr>
              <a:t>Angestellt m: 65 J</a:t>
            </a:r>
          </a:p>
          <a:p>
            <a:pPr marL="171450" indent="-171450" eaLnBrk="0" hangingPunct="0">
              <a:lnSpc>
                <a:spcPct val="140000"/>
              </a:lnSpc>
              <a:buFont typeface="Arial" panose="020B0604020202020204" pitchFamily="34" charset="0"/>
              <a:buChar char="•"/>
              <a:tabLst>
                <a:tab pos="452438" algn="l"/>
              </a:tabLst>
              <a:defRPr/>
            </a:pPr>
            <a:r>
              <a:rPr lang="de-AT" sz="1200" dirty="0">
                <a:solidFill>
                  <a:srgbClr val="67726B"/>
                </a:solidFill>
                <a:latin typeface="Lucida Sans Unicode" pitchFamily="34" charset="0"/>
                <a:cs typeface="Lucida Sans Unicode" pitchFamily="34" charset="0"/>
              </a:rPr>
              <a:t>Angestellt w: 62,5 J</a:t>
            </a:r>
          </a:p>
          <a:p>
            <a:pPr marL="171450" indent="-171450" eaLnBrk="0" hangingPunct="0">
              <a:lnSpc>
                <a:spcPct val="140000"/>
              </a:lnSpc>
              <a:buFont typeface="Arial" panose="020B0604020202020204" pitchFamily="34" charset="0"/>
              <a:buChar char="•"/>
              <a:tabLst>
                <a:tab pos="452438" algn="l"/>
              </a:tabLst>
              <a:defRPr/>
            </a:pPr>
            <a:r>
              <a:rPr lang="de-AT" sz="1200" dirty="0">
                <a:solidFill>
                  <a:srgbClr val="67726B"/>
                </a:solidFill>
                <a:latin typeface="Lucida Sans Unicode" pitchFamily="34" charset="0"/>
                <a:cs typeface="Lucida Sans Unicode" pitchFamily="34" charset="0"/>
              </a:rPr>
              <a:t>Zahn: 62,5 J</a:t>
            </a:r>
          </a:p>
          <a:p>
            <a:pPr marL="171450" indent="-171450" eaLnBrk="0" hangingPunct="0">
              <a:lnSpc>
                <a:spcPct val="140000"/>
              </a:lnSpc>
              <a:buFont typeface="Arial" panose="020B0604020202020204" pitchFamily="34" charset="0"/>
              <a:buChar char="•"/>
              <a:tabLst>
                <a:tab pos="452438" algn="l"/>
              </a:tabLst>
              <a:defRPr/>
            </a:pPr>
            <a:endParaRPr lang="de-AT" sz="1200" dirty="0">
              <a:solidFill>
                <a:srgbClr val="67726B"/>
              </a:solidFill>
              <a:latin typeface="Lucida Sans Unicode" pitchFamily="34" charset="0"/>
              <a:cs typeface="Lucida Sans Unicode" pitchFamily="34" charset="0"/>
            </a:endParaRPr>
          </a:p>
          <a:p>
            <a:pPr marL="171450" indent="-171450" eaLnBrk="0" hangingPunct="0">
              <a:lnSpc>
                <a:spcPct val="140000"/>
              </a:lnSpc>
              <a:buFont typeface="Arial" panose="020B0604020202020204" pitchFamily="34" charset="0"/>
              <a:buChar char="•"/>
              <a:tabLst>
                <a:tab pos="452438" algn="l"/>
              </a:tabLst>
              <a:defRPr/>
            </a:pPr>
            <a:r>
              <a:rPr lang="de-AT" sz="1200" dirty="0">
                <a:solidFill>
                  <a:srgbClr val="67726B"/>
                </a:solidFill>
                <a:latin typeface="Lucida Sans Unicode" pitchFamily="34" charset="0"/>
                <a:cs typeface="Lucida Sans Unicode" pitchFamily="34" charset="0"/>
              </a:rPr>
              <a:t>Wichtiger Prognosefaktor, aber derzeit </a:t>
            </a:r>
            <a:r>
              <a:rPr lang="de-AT" sz="1200" b="1" dirty="0">
                <a:solidFill>
                  <a:srgbClr val="67726B"/>
                </a:solidFill>
                <a:latin typeface="Lucida Sans Unicode" pitchFamily="34" charset="0"/>
                <a:cs typeface="Lucida Sans Unicode" pitchFamily="34" charset="0"/>
              </a:rPr>
              <a:t>keine validen Daten </a:t>
            </a:r>
            <a:r>
              <a:rPr lang="de-AT" sz="1200" dirty="0">
                <a:solidFill>
                  <a:srgbClr val="67726B"/>
                </a:solidFill>
                <a:latin typeface="Lucida Sans Unicode" pitchFamily="34" charset="0"/>
                <a:cs typeface="Lucida Sans Unicode" pitchFamily="34" charset="0"/>
              </a:rPr>
              <a:t>verfügbar </a:t>
            </a:r>
            <a:r>
              <a:rPr lang="de-AT" sz="1200" dirty="0">
                <a:solidFill>
                  <a:srgbClr val="67726B"/>
                </a:solidFill>
                <a:latin typeface="Lucida Sans Unicode" pitchFamily="34" charset="0"/>
                <a:cs typeface="Lucida Sans Unicode" pitchFamily="34" charset="0"/>
                <a:sym typeface="Wingdings" panose="05000000000000000000" pitchFamily="2" charset="2"/>
              </a:rPr>
              <a:t> daher nur Annäherungen möglich</a:t>
            </a:r>
            <a:endParaRPr lang="de-AT" sz="1200" b="1" dirty="0">
              <a:solidFill>
                <a:srgbClr val="67726B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5325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088" y="1970089"/>
            <a:ext cx="6227762" cy="352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Gerader Verbinder 7"/>
          <p:cNvCxnSpPr/>
          <p:nvPr/>
        </p:nvCxnSpPr>
        <p:spPr>
          <a:xfrm>
            <a:off x="2495550" y="2781300"/>
            <a:ext cx="55118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Pfeil nach oben und unten 8"/>
          <p:cNvSpPr/>
          <p:nvPr/>
        </p:nvSpPr>
        <p:spPr>
          <a:xfrm>
            <a:off x="3000375" y="2871789"/>
            <a:ext cx="215900" cy="720725"/>
          </a:xfrm>
          <a:prstGeom prst="up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AT">
              <a:solidFill>
                <a:srgbClr val="FFFFFF"/>
              </a:solidFill>
            </a:endParaRPr>
          </a:p>
        </p:txBody>
      </p:sp>
      <p:sp>
        <p:nvSpPr>
          <p:cNvPr id="10" name="Abgerundetes Rechteck 9"/>
          <p:cNvSpPr>
            <a:spLocks noChangeArrowheads="1"/>
          </p:cNvSpPr>
          <p:nvPr/>
        </p:nvSpPr>
        <p:spPr bwMode="auto">
          <a:xfrm>
            <a:off x="2809875" y="2441575"/>
            <a:ext cx="1511300" cy="2159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de-AT" altLang="de-DE">
                <a:solidFill>
                  <a:srgbClr val="C60A0A"/>
                </a:solidFill>
                <a:latin typeface="Calibri" panose="020F0502020204030204" pitchFamily="34" charset="0"/>
              </a:rPr>
              <a:t>Neuzugänge</a:t>
            </a:r>
          </a:p>
        </p:txBody>
      </p:sp>
      <p:sp>
        <p:nvSpPr>
          <p:cNvPr id="53257" name="Textfeld 1"/>
          <p:cNvSpPr txBox="1">
            <a:spLocks noChangeArrowheads="1"/>
          </p:cNvSpPr>
          <p:nvPr/>
        </p:nvSpPr>
        <p:spPr bwMode="auto">
          <a:xfrm>
            <a:off x="2443163" y="5930901"/>
            <a:ext cx="7416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de-AT" altLang="de-DE" sz="2400">
                <a:solidFill>
                  <a:srgbClr val="FF0000"/>
                </a:solidFill>
                <a:latin typeface="Lucida Sans Unicode" panose="020B0602030504020204" pitchFamily="34" charset="0"/>
              </a:rPr>
              <a:t>Andere Gesundheitsberufe?</a:t>
            </a:r>
          </a:p>
        </p:txBody>
      </p:sp>
    </p:spTree>
    <p:extLst>
      <p:ext uri="{BB962C8B-B14F-4D97-AF65-F5344CB8AC3E}">
        <p14:creationId xmlns:p14="http://schemas.microsoft.com/office/powerpoint/2010/main" val="315858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Bestandsaufnahme: zusätzliche Berufe in der  Primärversorgung  </a:t>
            </a: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1200" dirty="0" err="1" smtClean="0"/>
              <a:t>Groenewegen</a:t>
            </a:r>
            <a:r>
              <a:rPr lang="de-DE" sz="1200" dirty="0" smtClean="0"/>
              <a:t> et.al. </a:t>
            </a:r>
            <a:r>
              <a:rPr lang="de-DE" sz="1200" dirty="0" err="1" smtClean="0"/>
              <a:t>Health</a:t>
            </a:r>
            <a:r>
              <a:rPr lang="de-DE" sz="1200" dirty="0" smtClean="0"/>
              <a:t> </a:t>
            </a:r>
            <a:r>
              <a:rPr lang="de-DE" sz="1200" dirty="0" err="1" smtClean="0"/>
              <a:t>Policy</a:t>
            </a:r>
            <a:r>
              <a:rPr lang="de-DE" sz="1200" dirty="0" smtClean="0"/>
              <a:t> </a:t>
            </a:r>
            <a:r>
              <a:rPr lang="de-DE" sz="1200" dirty="0" err="1" smtClean="0"/>
              <a:t>Dec</a:t>
            </a:r>
            <a:r>
              <a:rPr lang="de-DE" sz="1200" dirty="0" smtClean="0"/>
              <a:t>. 2015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023307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feil nach unten 2"/>
          <p:cNvSpPr/>
          <p:nvPr/>
        </p:nvSpPr>
        <p:spPr>
          <a:xfrm rot="5400000">
            <a:off x="3337188" y="1938196"/>
            <a:ext cx="156347" cy="2813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0751386"/>
              </p:ext>
            </p:extLst>
          </p:nvPr>
        </p:nvGraphicFramePr>
        <p:xfrm>
          <a:off x="2266461" y="1086337"/>
          <a:ext cx="6713415" cy="4587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9832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/>
          <p:cNvGraphicFramePr>
            <a:graphicFrameLocks/>
          </p:cNvGraphicFramePr>
          <p:nvPr/>
        </p:nvGraphicFramePr>
        <p:xfrm>
          <a:off x="2186940" y="130016"/>
          <a:ext cx="7770494" cy="2978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Diagramm 3"/>
          <p:cNvGraphicFramePr>
            <a:graphicFrameLocks/>
          </p:cNvGraphicFramePr>
          <p:nvPr/>
        </p:nvGraphicFramePr>
        <p:xfrm>
          <a:off x="2186940" y="3336131"/>
          <a:ext cx="7818120" cy="3391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8428150"/>
              </p:ext>
            </p:extLst>
          </p:nvPr>
        </p:nvGraphicFramePr>
        <p:xfrm>
          <a:off x="2774462" y="1367691"/>
          <a:ext cx="5939692" cy="4337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5537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" y="502920"/>
            <a:ext cx="7802880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874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 b="1" dirty="0" smtClean="0"/>
              <a:t>Herausforderungen </a:t>
            </a:r>
            <a:br>
              <a:rPr lang="de-AT" altLang="de-DE" b="1" dirty="0" smtClean="0"/>
            </a:br>
            <a:endParaRPr lang="de-AT" dirty="0"/>
          </a:p>
        </p:txBody>
      </p:sp>
      <p:sp>
        <p:nvSpPr>
          <p:cNvPr id="4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de-AT" altLang="de-DE" dirty="0" smtClean="0"/>
          </a:p>
          <a:p>
            <a:pPr lvl="1"/>
            <a:endParaRPr lang="de-AT" altLang="de-DE" dirty="0" smtClean="0"/>
          </a:p>
          <a:p>
            <a:pPr lvl="1"/>
            <a:r>
              <a:rPr lang="de-AT" altLang="de-DE" dirty="0" smtClean="0"/>
              <a:t>Steigende Kosten</a:t>
            </a:r>
          </a:p>
          <a:p>
            <a:pPr lvl="1"/>
            <a:r>
              <a:rPr lang="de-AT" altLang="de-DE" dirty="0" smtClean="0"/>
              <a:t>Alternde Bevölkerung in Verbindung mit chronischen Krankheiten und Multimorbidität</a:t>
            </a:r>
          </a:p>
          <a:p>
            <a:pPr lvl="1"/>
            <a:r>
              <a:rPr lang="de-AT" altLang="de-DE" dirty="0" smtClean="0"/>
              <a:t>Steigende Nachfrage nach Gesundheitsdienstleistungen</a:t>
            </a:r>
          </a:p>
          <a:p>
            <a:pPr lvl="1"/>
            <a:r>
              <a:rPr lang="de-AT" altLang="de-DE" dirty="0" smtClean="0"/>
              <a:t>Mangel und ungleiche Verteilung von Gesundheitsberufen</a:t>
            </a:r>
          </a:p>
          <a:p>
            <a:pPr lvl="1"/>
            <a:r>
              <a:rPr lang="de-AT" altLang="de-DE" dirty="0" smtClean="0"/>
              <a:t>Gesundheitliche Ungleichheiten</a:t>
            </a:r>
          </a:p>
          <a:p>
            <a:pPr lvl="1"/>
            <a:r>
              <a:rPr lang="de-AT" altLang="de-DE" dirty="0" smtClean="0"/>
              <a:t>Ungleicher Zugang zur Gesundheitsversorgung</a:t>
            </a:r>
          </a:p>
          <a:p>
            <a:pPr lvl="1">
              <a:buFont typeface="Lucida Sans Unicode" pitchFamily="34" charset="0"/>
              <a:buNone/>
            </a:pPr>
            <a:endParaRPr lang="de-AT" altLang="de-DE" dirty="0" smtClean="0"/>
          </a:p>
          <a:p>
            <a:pPr lvl="1"/>
            <a:endParaRPr lang="de-AT" altLang="de-DE" dirty="0" smtClean="0"/>
          </a:p>
          <a:p>
            <a:pPr lvl="1">
              <a:buFont typeface="Lucida Sans Unicode" pitchFamily="34" charset="0"/>
              <a:buNone/>
            </a:pPr>
            <a:endParaRPr lang="de-AT" altLang="de-DE" dirty="0" smtClean="0"/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982" y="426599"/>
            <a:ext cx="4261171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Schlussfolgerung I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dirty="0" smtClean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AT" i="1" dirty="0" smtClean="0"/>
              <a:t>Die Ausrichtung und künftige Entwicklung in Anzahl, Verteilung (regional und fachlich, </a:t>
            </a:r>
            <a:r>
              <a:rPr lang="de-AT" i="1" dirty="0" err="1" smtClean="0"/>
              <a:t>sektoral</a:t>
            </a:r>
            <a:r>
              <a:rPr lang="de-AT" i="1" dirty="0" smtClean="0"/>
              <a:t>) und Ausbildung bedarf dringend einer übergreifenden Perspektive und einer abgestimmten Planung des Personalbedarfs</a:t>
            </a:r>
            <a:r>
              <a:rPr lang="de-AT" dirty="0" smtClean="0"/>
              <a:t>.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9569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392" y="360040"/>
            <a:ext cx="10972800" cy="908720"/>
          </a:xfrm>
        </p:spPr>
        <p:txBody>
          <a:bodyPr/>
          <a:lstStyle/>
          <a:p>
            <a:r>
              <a:rPr lang="de-AT" dirty="0" smtClean="0"/>
              <a:t>Determinanten der Entwicklung</a:t>
            </a:r>
            <a:endParaRPr lang="de-AT" dirty="0"/>
          </a:p>
        </p:txBody>
      </p:sp>
      <p:sp>
        <p:nvSpPr>
          <p:cNvPr id="4" name="Rechteck 3"/>
          <p:cNvSpPr/>
          <p:nvPr/>
        </p:nvSpPr>
        <p:spPr>
          <a:xfrm>
            <a:off x="3599723" y="6516052"/>
            <a:ext cx="85922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AT" sz="900" dirty="0" smtClean="0">
                <a:solidFill>
                  <a:schemeClr val="bg2"/>
                </a:solidFill>
                <a:latin typeface="Lucida Sans Unicode" pitchFamily="34" charset="0"/>
                <a:cs typeface="Lucida Sans Unicode" pitchFamily="34" charset="0"/>
              </a:rPr>
              <a:t>Quelle: European Commission, 2012: Commission Staff Working </a:t>
            </a:r>
            <a:br>
              <a:rPr lang="de-AT" sz="900" dirty="0" smtClean="0">
                <a:solidFill>
                  <a:schemeClr val="bg2"/>
                </a:solidFill>
                <a:latin typeface="Lucida Sans Unicode" pitchFamily="34" charset="0"/>
                <a:cs typeface="Lucida Sans Unicode" pitchFamily="34" charset="0"/>
              </a:rPr>
            </a:br>
            <a:r>
              <a:rPr lang="de-AT" sz="900" dirty="0" smtClean="0">
                <a:solidFill>
                  <a:schemeClr val="bg2"/>
                </a:solidFill>
                <a:latin typeface="Lucida Sans Unicode" pitchFamily="34" charset="0"/>
                <a:cs typeface="Lucida Sans Unicode" pitchFamily="34" charset="0"/>
              </a:rPr>
              <a:t>Document </a:t>
            </a:r>
            <a:r>
              <a:rPr lang="en-US" sz="900" dirty="0" smtClean="0">
                <a:solidFill>
                  <a:schemeClr val="bg2"/>
                </a:solidFill>
                <a:latin typeface="Lucida Sans Unicode" pitchFamily="34" charset="0"/>
                <a:cs typeface="Lucida Sans Unicode" pitchFamily="34" charset="0"/>
              </a:rPr>
              <a:t>on an Action Plan for the EU Health Workforce, S. 9</a:t>
            </a:r>
            <a:endParaRPr lang="de-AT" sz="900" dirty="0">
              <a:solidFill>
                <a:schemeClr val="bg2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623392" y="1340768"/>
            <a:ext cx="3840427" cy="122413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lvl="0" algn="ctr"/>
            <a:r>
              <a:rPr lang="de-AT" sz="1600" dirty="0" smtClean="0">
                <a:latin typeface="Lucida Sans Unicode" pitchFamily="34" charset="0"/>
                <a:cs typeface="Lucida Sans Unicode" pitchFamily="34" charset="0"/>
              </a:rPr>
              <a:t>Demographische Trends &amp; gesundheitliche &amp; soziale Fragen </a:t>
            </a:r>
            <a:endParaRPr lang="de-AT" sz="1600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623392" y="2636912"/>
            <a:ext cx="3840427" cy="122413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de-AT" sz="1600" dirty="0" smtClean="0">
                <a:latin typeface="Lucida Sans Unicode" pitchFamily="34" charset="0"/>
                <a:cs typeface="Lucida Sans Unicode" pitchFamily="34" charset="0"/>
              </a:rPr>
              <a:t>Ressourcen-</a:t>
            </a:r>
            <a:br>
              <a:rPr lang="de-AT" sz="1600" dirty="0" smtClean="0">
                <a:latin typeface="Lucida Sans Unicode" pitchFamily="34" charset="0"/>
                <a:cs typeface="Lucida Sans Unicode" pitchFamily="34" charset="0"/>
              </a:rPr>
            </a:br>
            <a:r>
              <a:rPr lang="de-AT" sz="1600" dirty="0" smtClean="0">
                <a:latin typeface="Lucida Sans Unicode" pitchFamily="34" charset="0"/>
                <a:cs typeface="Lucida Sans Unicode" pitchFamily="34" charset="0"/>
              </a:rPr>
              <a:t>beschränkungen &amp; Ausgabenrationierung</a:t>
            </a:r>
            <a:endParaRPr lang="de-AT" sz="1600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623392" y="3933056"/>
            <a:ext cx="3840427" cy="122413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lvl="0" algn="ctr"/>
            <a:r>
              <a:rPr lang="de-AT" sz="1600" dirty="0" smtClean="0">
                <a:latin typeface="Lucida Sans Unicode" pitchFamily="34" charset="0"/>
                <a:cs typeface="Lucida Sans Unicode" pitchFamily="34" charset="0"/>
              </a:rPr>
              <a:t>Bevölkerungsbedürfnisse &amp;</a:t>
            </a:r>
          </a:p>
          <a:p>
            <a:pPr lvl="0" algn="ctr"/>
            <a:r>
              <a:rPr lang="de-AT" sz="1600" dirty="0" smtClean="0">
                <a:latin typeface="Lucida Sans Unicode" pitchFamily="34" charset="0"/>
                <a:cs typeface="Lucida Sans Unicode" pitchFamily="34" charset="0"/>
              </a:rPr>
              <a:t>Patientenerwartungen</a:t>
            </a:r>
            <a:endParaRPr lang="de-AT" sz="1600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4" name="Abgerundetes Rechteck 13"/>
          <p:cNvSpPr/>
          <p:nvPr/>
        </p:nvSpPr>
        <p:spPr>
          <a:xfrm>
            <a:off x="623392" y="5229200"/>
            <a:ext cx="3840427" cy="122413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lvl="0" algn="ctr"/>
            <a:r>
              <a:rPr lang="de-AT" sz="1600" dirty="0" smtClean="0">
                <a:latin typeface="Lucida Sans Unicode" pitchFamily="34" charset="0"/>
                <a:cs typeface="Lucida Sans Unicode" pitchFamily="34" charset="0"/>
              </a:rPr>
              <a:t>Veränderte Krankheitsbilder, neue Versorgungsmodelle</a:t>
            </a:r>
            <a:endParaRPr lang="de-AT" sz="1600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5" name="Diagonal liegende Ecken des Rechtecks schneiden 14"/>
          <p:cNvSpPr/>
          <p:nvPr/>
        </p:nvSpPr>
        <p:spPr>
          <a:xfrm>
            <a:off x="5135894" y="2492896"/>
            <a:ext cx="2784309" cy="720080"/>
          </a:xfrm>
          <a:prstGeom prst="snip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Verantwortungen</a:t>
            </a:r>
            <a:endParaRPr lang="de-AT" dirty="0"/>
          </a:p>
        </p:txBody>
      </p:sp>
      <p:sp>
        <p:nvSpPr>
          <p:cNvPr id="16" name="Diagonal liegende Ecken des Rechtecks schneiden 15"/>
          <p:cNvSpPr/>
          <p:nvPr/>
        </p:nvSpPr>
        <p:spPr>
          <a:xfrm>
            <a:off x="5135894" y="3501008"/>
            <a:ext cx="2784309" cy="720080"/>
          </a:xfrm>
          <a:prstGeom prst="snip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Zuständigkeiten</a:t>
            </a:r>
            <a:endParaRPr lang="de-AT" dirty="0"/>
          </a:p>
        </p:txBody>
      </p:sp>
      <p:sp>
        <p:nvSpPr>
          <p:cNvPr id="17" name="Diagonal liegende Ecken des Rechtecks schneiden 16"/>
          <p:cNvSpPr/>
          <p:nvPr/>
        </p:nvSpPr>
        <p:spPr>
          <a:xfrm>
            <a:off x="5135894" y="4437112"/>
            <a:ext cx="2784309" cy="720080"/>
          </a:xfrm>
          <a:prstGeom prst="snip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>Fähigkeiten</a:t>
            </a:r>
            <a:endParaRPr lang="de-AT" dirty="0"/>
          </a:p>
        </p:txBody>
      </p:sp>
      <p:sp>
        <p:nvSpPr>
          <p:cNvPr id="18" name="Gefaltete Ecke 17"/>
          <p:cNvSpPr/>
          <p:nvPr/>
        </p:nvSpPr>
        <p:spPr>
          <a:xfrm>
            <a:off x="8688288" y="2276872"/>
            <a:ext cx="3264363" cy="3312368"/>
          </a:xfrm>
          <a:prstGeom prst="foldedCorne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verändert Rollen und Kompetenzen</a:t>
            </a:r>
          </a:p>
          <a:p>
            <a:pPr algn="ctr"/>
            <a:r>
              <a:rPr lang="de-AT" dirty="0" smtClean="0"/>
              <a:t>für Gesundheitsberufe</a:t>
            </a:r>
            <a:endParaRPr lang="de-AT" dirty="0"/>
          </a:p>
        </p:txBody>
      </p:sp>
      <p:sp>
        <p:nvSpPr>
          <p:cNvPr id="19" name="Plus 18"/>
          <p:cNvSpPr/>
          <p:nvPr/>
        </p:nvSpPr>
        <p:spPr>
          <a:xfrm>
            <a:off x="2255573" y="2348880"/>
            <a:ext cx="576064" cy="50405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0" name="Plus 19"/>
          <p:cNvSpPr/>
          <p:nvPr/>
        </p:nvSpPr>
        <p:spPr>
          <a:xfrm>
            <a:off x="2255573" y="3645024"/>
            <a:ext cx="576064" cy="50405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1" name="Plus 20"/>
          <p:cNvSpPr/>
          <p:nvPr/>
        </p:nvSpPr>
        <p:spPr>
          <a:xfrm>
            <a:off x="2255573" y="4941168"/>
            <a:ext cx="576064" cy="50405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2" name="Pfeil nach rechts 21"/>
          <p:cNvSpPr/>
          <p:nvPr/>
        </p:nvSpPr>
        <p:spPr>
          <a:xfrm>
            <a:off x="4559830" y="3573016"/>
            <a:ext cx="480053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3" name="Geschweifte Klammer rechts 22"/>
          <p:cNvSpPr/>
          <p:nvPr/>
        </p:nvSpPr>
        <p:spPr>
          <a:xfrm>
            <a:off x="8208235" y="2564904"/>
            <a:ext cx="384043" cy="2520280"/>
          </a:xfrm>
          <a:prstGeom prst="righ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" name="Textfeld 2"/>
          <p:cNvSpPr txBox="1"/>
          <p:nvPr/>
        </p:nvSpPr>
        <p:spPr>
          <a:xfrm rot="19991389">
            <a:off x="3819570" y="2681802"/>
            <a:ext cx="23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überlagert durch Medizintechnologie und Humangenetik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09600" y="404664"/>
            <a:ext cx="10972800" cy="1080120"/>
          </a:xfrm>
        </p:spPr>
        <p:txBody>
          <a:bodyPr>
            <a:normAutofit fontScale="90000"/>
          </a:bodyPr>
          <a:lstStyle/>
          <a:p>
            <a:r>
              <a:rPr lang="de-AT" dirty="0" smtClean="0"/>
              <a:t/>
            </a:r>
            <a:br>
              <a:rPr lang="de-AT" dirty="0" smtClean="0"/>
            </a:br>
            <a:r>
              <a:rPr lang="de-AT" sz="3600" dirty="0" smtClean="0"/>
              <a:t>mögliche Ausrichtung</a:t>
            </a:r>
            <a:endParaRPr lang="de-AT" sz="36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609600" y="1999382"/>
            <a:ext cx="10972800" cy="4525963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de-AT" dirty="0" smtClean="0">
                <a:solidFill>
                  <a:schemeClr val="accent3"/>
                </a:solidFill>
              </a:rPr>
              <a:t>Erweiterte Befugnisse und Verantwortungen</a:t>
            </a:r>
          </a:p>
          <a:p>
            <a:pPr marL="457200" lvl="0" indent="-457200">
              <a:buFont typeface="+mj-lt"/>
              <a:buAutoNum type="arabicPeriod"/>
            </a:pPr>
            <a:r>
              <a:rPr lang="de-AT" dirty="0" smtClean="0">
                <a:solidFill>
                  <a:schemeClr val="accent3"/>
                </a:solidFill>
              </a:rPr>
              <a:t>Austausch einer Berufsgruppe durch eine andere</a:t>
            </a:r>
          </a:p>
          <a:p>
            <a:pPr marL="457200" lvl="0" indent="-457200">
              <a:buFont typeface="+mj-lt"/>
              <a:buAutoNum type="arabicPeriod"/>
            </a:pPr>
            <a:r>
              <a:rPr lang="de-AT" dirty="0" smtClean="0">
                <a:solidFill>
                  <a:schemeClr val="accent3"/>
                </a:solidFill>
              </a:rPr>
              <a:t>Delegieren einer Aufgabe in der Hierarchie </a:t>
            </a:r>
            <a:endParaRPr lang="de-AT" dirty="0" smtClean="0"/>
          </a:p>
          <a:p>
            <a:pPr marL="457200" lvl="0" indent="-457200">
              <a:buFont typeface="+mj-lt"/>
              <a:buAutoNum type="arabicPeriod"/>
            </a:pPr>
            <a:r>
              <a:rPr lang="de-AT" dirty="0" smtClean="0">
                <a:solidFill>
                  <a:schemeClr val="accent3"/>
                </a:solidFill>
              </a:rPr>
              <a:t>Verstärkte Kooperation über Fachgrenzen hinweg</a:t>
            </a:r>
          </a:p>
          <a:p>
            <a:pPr marL="457200" indent="-457200">
              <a:buFont typeface="+mj-lt"/>
              <a:buAutoNum type="arabicPeriod"/>
            </a:pPr>
            <a:r>
              <a:rPr lang="de-AT" dirty="0" smtClean="0">
                <a:solidFill>
                  <a:schemeClr val="accent3"/>
                </a:solidFill>
              </a:rPr>
              <a:t>Schaffung neuer Berufe durch Einführung eines neuen Typs von Beschäftigten</a:t>
            </a:r>
          </a:p>
          <a:p>
            <a:pPr marL="457200" lvl="0" indent="-457200">
              <a:buNone/>
            </a:pPr>
            <a:endParaRPr lang="de-AT" sz="1000" dirty="0" smtClean="0"/>
          </a:p>
          <a:p>
            <a:pPr marL="457200" lvl="0" indent="-457200">
              <a:buNone/>
            </a:pPr>
            <a:endParaRPr lang="de-AT" sz="1000" dirty="0" smtClean="0"/>
          </a:p>
          <a:p>
            <a:pPr marL="457200" lvl="0" indent="-457200">
              <a:buFont typeface="+mj-lt"/>
              <a:buAutoNum type="arabicPeriod"/>
            </a:pPr>
            <a:endParaRPr lang="de-AT" sz="1000" dirty="0" smtClean="0"/>
          </a:p>
          <a:p>
            <a:pPr marL="0" lvl="0" indent="0">
              <a:buNone/>
            </a:pPr>
            <a:r>
              <a:rPr lang="de-AT" sz="1000" dirty="0" smtClean="0"/>
              <a:t>(vgl. Wie kann ein optimaler Qualifikationsmix effektiv verwirklicht werden – und warum?  </a:t>
            </a:r>
            <a:br>
              <a:rPr lang="de-AT" sz="1000" dirty="0" smtClean="0"/>
            </a:br>
            <a:r>
              <a:rPr lang="de-AT" sz="1000" dirty="0" smtClean="0"/>
              <a:t>Bourgeault et.al., Weltgesundheitsorganisation 2008)</a:t>
            </a:r>
          </a:p>
          <a:p>
            <a:pPr>
              <a:buNone/>
            </a:pPr>
            <a:endParaRPr lang="de-AT" dirty="0" smtClean="0"/>
          </a:p>
          <a:p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>
          <a:xfrm>
            <a:off x="609600" y="782639"/>
            <a:ext cx="10972800" cy="414337"/>
          </a:xfrm>
        </p:spPr>
        <p:txBody>
          <a:bodyPr>
            <a:normAutofit fontScale="90000"/>
          </a:bodyPr>
          <a:lstStyle/>
          <a:p>
            <a:r>
              <a:rPr lang="de-AT" dirty="0" smtClean="0"/>
              <a:t>Änderungen bei den Gesundheitsberufen</a:t>
            </a:r>
          </a:p>
        </p:txBody>
      </p:sp>
      <p:sp>
        <p:nvSpPr>
          <p:cNvPr id="12291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AT" dirty="0" smtClean="0"/>
              <a:t>Gesetzliche Änderungen</a:t>
            </a:r>
          </a:p>
          <a:p>
            <a:pPr lvl="1"/>
            <a:r>
              <a:rPr lang="de-AT" dirty="0" smtClean="0"/>
              <a:t>Ausbildungsordnungen (Ärzte/Ärztinnen)</a:t>
            </a:r>
          </a:p>
          <a:p>
            <a:pPr lvl="1"/>
            <a:r>
              <a:rPr lang="de-AT" dirty="0" smtClean="0"/>
              <a:t>Überführung von Hilfs- in Assistenzberufen (Medizinische </a:t>
            </a:r>
            <a:r>
              <a:rPr lang="de-AT" dirty="0" err="1" smtClean="0"/>
              <a:t>Asssistenzberufe</a:t>
            </a:r>
            <a:r>
              <a:rPr lang="de-AT" dirty="0" smtClean="0"/>
              <a:t> – MAB)</a:t>
            </a:r>
          </a:p>
          <a:p>
            <a:pPr lvl="1"/>
            <a:r>
              <a:rPr lang="de-AT" dirty="0" smtClean="0"/>
              <a:t>Novellierung eines Berufsgesetzes (</a:t>
            </a:r>
            <a:r>
              <a:rPr lang="de-AT" dirty="0" err="1" smtClean="0"/>
              <a:t>GuKG</a:t>
            </a:r>
            <a:r>
              <a:rPr lang="de-AT" dirty="0" smtClean="0"/>
              <a:t>)</a:t>
            </a:r>
          </a:p>
          <a:p>
            <a:pPr lvl="1"/>
            <a:r>
              <a:rPr lang="de-AT" dirty="0" smtClean="0"/>
              <a:t>Einführung der operationstechnischen Assistenz</a:t>
            </a:r>
          </a:p>
          <a:p>
            <a:pPr lvl="1"/>
            <a:r>
              <a:rPr lang="de-AT" dirty="0" smtClean="0"/>
              <a:t>Arbeitszeitrichtlinie der EU</a:t>
            </a:r>
          </a:p>
          <a:p>
            <a:pPr lvl="1">
              <a:buNone/>
            </a:pPr>
            <a:endParaRPr lang="de-AT" dirty="0" smtClean="0"/>
          </a:p>
          <a:p>
            <a:r>
              <a:rPr lang="de-AT" dirty="0" smtClean="0"/>
              <a:t>Vorhaben aufgrund der Gesundheitsreform Zielsteuerung Gesundheit</a:t>
            </a:r>
          </a:p>
          <a:p>
            <a:pPr lvl="1"/>
            <a:r>
              <a:rPr lang="de-AT" dirty="0" smtClean="0"/>
              <a:t>Etablieren der Primärversorgung</a:t>
            </a:r>
          </a:p>
          <a:p>
            <a:pPr lvl="1"/>
            <a:r>
              <a:rPr lang="de-AT" dirty="0" smtClean="0"/>
              <a:t>Definition der Versorgungsstufen</a:t>
            </a:r>
          </a:p>
          <a:p>
            <a:pPr lvl="1">
              <a:buNone/>
            </a:pPr>
            <a:endParaRPr lang="de-AT" dirty="0" smtClean="0"/>
          </a:p>
          <a:p>
            <a:pPr marL="457200" lvl="1" indent="0">
              <a:buNone/>
            </a:pPr>
            <a:endParaRPr lang="de-AT" dirty="0" smtClean="0"/>
          </a:p>
          <a:p>
            <a:pPr lvl="1">
              <a:buFont typeface="Lucida Sans Unicode" pitchFamily="34" charset="0"/>
              <a:buNone/>
            </a:pPr>
            <a:endParaRPr lang="de-AT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>
          <a:xfrm>
            <a:off x="609600" y="782639"/>
            <a:ext cx="10972800" cy="414337"/>
          </a:xfrm>
        </p:spPr>
        <p:txBody>
          <a:bodyPr>
            <a:normAutofit fontScale="90000"/>
          </a:bodyPr>
          <a:lstStyle/>
          <a:p>
            <a:r>
              <a:rPr lang="de-AT" smtClean="0"/>
              <a:t>Versorgungsstrukturen modernisieren</a:t>
            </a:r>
          </a:p>
        </p:txBody>
      </p:sp>
      <p:sp>
        <p:nvSpPr>
          <p:cNvPr id="1536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AT" smtClean="0"/>
              <a:t>Versorgungsaufträge und Rollenverteilung für alle Versorgungsstufen (</a:t>
            </a:r>
            <a:r>
              <a:rPr lang="de-AT" b="1" smtClean="0"/>
              <a:t>Primärversorgung – PV</a:t>
            </a:r>
            <a:r>
              <a:rPr lang="de-AT" smtClean="0"/>
              <a:t>, ambulante spezialisierte Versorgung und stationäre Versorgung) mit Blick auf „Best Point of Service“ definieren</a:t>
            </a:r>
            <a:br>
              <a:rPr lang="de-AT" smtClean="0"/>
            </a:br>
            <a:endParaRPr lang="de-AT" smtClean="0"/>
          </a:p>
          <a:p>
            <a:r>
              <a:rPr lang="de-AT" smtClean="0"/>
              <a:t>Versorgungsdichte in allen Versorgungsstufen bedarfsorientiert anpassen, insbesondere durch die Reduktion der Krankenhaushäufigkeit sowie der Verweildauer und Abbau bzw. Verhinderung von Parallelstrukturen </a:t>
            </a:r>
            <a:br>
              <a:rPr lang="de-AT" smtClean="0"/>
            </a:br>
            <a:endParaRPr lang="de-AT" smtClean="0"/>
          </a:p>
          <a:p>
            <a:r>
              <a:rPr lang="de-AT" smtClean="0"/>
              <a:t>Aus- und Fortbildung aller relevanten Berufsgruppen systematisch über das gesamte Berufsleben an den Versorgungserfordernissen orientieren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el 1"/>
          <p:cNvSpPr>
            <a:spLocks noGrp="1"/>
          </p:cNvSpPr>
          <p:nvPr>
            <p:ph type="title"/>
          </p:nvPr>
        </p:nvSpPr>
        <p:spPr>
          <a:xfrm>
            <a:off x="527051" y="782639"/>
            <a:ext cx="10972800" cy="414337"/>
          </a:xfrm>
        </p:spPr>
        <p:txBody>
          <a:bodyPr>
            <a:normAutofit fontScale="90000"/>
          </a:bodyPr>
          <a:lstStyle/>
          <a:p>
            <a:r>
              <a:rPr lang="de-AT" altLang="de-DE" dirty="0" smtClean="0"/>
              <a:t>Kompetenzen der Gesundheitsberufe </a:t>
            </a:r>
          </a:p>
        </p:txBody>
      </p:sp>
      <p:sp>
        <p:nvSpPr>
          <p:cNvPr id="53251" name="Foliennummernplatzhalt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0B135A-06FB-47AE-9125-49A32D7812A6}" type="slidenum">
              <a:rPr lang="de-AT" altLang="de-DE"/>
              <a:pPr/>
              <a:t>25</a:t>
            </a:fld>
            <a:endParaRPr lang="de-AT" altLang="de-DE"/>
          </a:p>
        </p:txBody>
      </p:sp>
      <p:sp>
        <p:nvSpPr>
          <p:cNvPr id="17" name="Eine Ecke des Rechtecks abrunden 16"/>
          <p:cNvSpPr/>
          <p:nvPr/>
        </p:nvSpPr>
        <p:spPr>
          <a:xfrm>
            <a:off x="624417" y="1484314"/>
            <a:ext cx="4798483" cy="4752975"/>
          </a:xfrm>
          <a:prstGeom prst="round1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anchor="ctr"/>
          <a:lstStyle/>
          <a:p>
            <a:pPr marL="263525" indent="-263525" eaLnBrk="1" hangingPunct="1">
              <a:buFont typeface="Wingdings" pitchFamily="2" charset="2"/>
              <a:buChar char="Ø"/>
              <a:tabLst>
                <a:tab pos="263525" algn="l"/>
              </a:tabLst>
              <a:defRPr/>
            </a:pPr>
            <a:r>
              <a:rPr lang="de-DE" sz="1600" dirty="0">
                <a:solidFill>
                  <a:schemeClr val="bg1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patientenorientiert</a:t>
            </a:r>
          </a:p>
          <a:p>
            <a:pPr marL="263525" indent="-263525" eaLnBrk="1" hangingPunct="1">
              <a:buFont typeface="Wingdings" pitchFamily="2" charset="2"/>
              <a:buChar char="Ø"/>
              <a:tabLst>
                <a:tab pos="263525" algn="l"/>
              </a:tabLst>
              <a:defRPr/>
            </a:pPr>
            <a:r>
              <a:rPr lang="de-DE" sz="1600" dirty="0">
                <a:solidFill>
                  <a:schemeClr val="bg1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bedarfsorientiert</a:t>
            </a:r>
            <a:endParaRPr lang="de-AT" sz="1600" dirty="0">
              <a:solidFill>
                <a:schemeClr val="bg1">
                  <a:lumMod val="50000"/>
                </a:schemeClr>
              </a:solidFill>
              <a:latin typeface="Lucida Sans Unicode" pitchFamily="34" charset="0"/>
              <a:cs typeface="Lucida Sans Unicode" pitchFamily="34" charset="0"/>
            </a:endParaRPr>
          </a:p>
          <a:p>
            <a:pPr marL="263525" indent="-263525" eaLnBrk="1" hangingPunct="1">
              <a:buFont typeface="Wingdings" pitchFamily="2" charset="2"/>
              <a:buChar char="Ø"/>
              <a:tabLst>
                <a:tab pos="263525" algn="l"/>
              </a:tabLst>
              <a:defRPr/>
            </a:pPr>
            <a:r>
              <a:rPr lang="de-DE" sz="1600" dirty="0">
                <a:solidFill>
                  <a:schemeClr val="bg1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qualitätsgesichert</a:t>
            </a:r>
          </a:p>
          <a:p>
            <a:pPr marL="263525" indent="-263525" eaLnBrk="1" hangingPunct="1">
              <a:buFont typeface="Wingdings" pitchFamily="2" charset="2"/>
              <a:buChar char="Ø"/>
              <a:tabLst>
                <a:tab pos="263525" algn="l"/>
              </a:tabLst>
              <a:defRPr/>
            </a:pPr>
            <a:r>
              <a:rPr lang="de-DE" sz="1600" dirty="0">
                <a:solidFill>
                  <a:schemeClr val="bg1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effektiv und effizient</a:t>
            </a:r>
            <a:endParaRPr lang="de-AT" sz="1600" dirty="0">
              <a:solidFill>
                <a:schemeClr val="bg1">
                  <a:lumMod val="50000"/>
                </a:schemeClr>
              </a:solidFill>
              <a:latin typeface="Lucida Sans Unicode" pitchFamily="34" charset="0"/>
              <a:cs typeface="Lucida Sans Unicode" pitchFamily="34" charset="0"/>
            </a:endParaRPr>
          </a:p>
          <a:p>
            <a:pPr marL="263525" indent="-263525" eaLnBrk="1" hangingPunct="1">
              <a:buFont typeface="Wingdings" pitchFamily="2" charset="2"/>
              <a:buChar char="Ø"/>
              <a:tabLst>
                <a:tab pos="263525" algn="l"/>
              </a:tabLst>
              <a:defRPr/>
            </a:pPr>
            <a:r>
              <a:rPr lang="de-AT" sz="1600" b="1" dirty="0">
                <a:solidFill>
                  <a:schemeClr val="bg1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Innovativ</a:t>
            </a:r>
          </a:p>
          <a:p>
            <a:pPr marL="263525" indent="-263525" eaLnBrk="1" hangingPunct="1">
              <a:buFont typeface="Wingdings" pitchFamily="2" charset="2"/>
              <a:buChar char="Ø"/>
              <a:tabLst>
                <a:tab pos="263525" algn="l"/>
              </a:tabLst>
              <a:defRPr/>
            </a:pPr>
            <a:r>
              <a:rPr lang="de-AT" sz="1600" dirty="0">
                <a:solidFill>
                  <a:schemeClr val="bg1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transparent</a:t>
            </a:r>
            <a:endParaRPr lang="de-DE" sz="1600" dirty="0">
              <a:solidFill>
                <a:schemeClr val="bg1">
                  <a:lumMod val="50000"/>
                </a:schemeClr>
              </a:solidFill>
              <a:latin typeface="Lucida Sans Unicode" pitchFamily="34" charset="0"/>
              <a:cs typeface="Lucida Sans Unicode" pitchFamily="34" charset="0"/>
            </a:endParaRPr>
          </a:p>
          <a:p>
            <a:pPr marL="263525" indent="-263525" eaLnBrk="1" hangingPunct="1">
              <a:buFont typeface="Wingdings" pitchFamily="2" charset="2"/>
              <a:buChar char="Ø"/>
              <a:tabLst>
                <a:tab pos="263525" algn="l"/>
              </a:tabLst>
              <a:defRPr/>
            </a:pPr>
            <a:r>
              <a:rPr lang="de-DE" sz="1600" b="1" dirty="0">
                <a:solidFill>
                  <a:schemeClr val="bg1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multiprofessionell</a:t>
            </a:r>
          </a:p>
          <a:p>
            <a:pPr marL="263525" indent="-263525" eaLnBrk="1" hangingPunct="1">
              <a:buFont typeface="Wingdings" pitchFamily="2" charset="2"/>
              <a:buChar char="Ø"/>
              <a:tabLst>
                <a:tab pos="263525" algn="l"/>
              </a:tabLst>
              <a:defRPr/>
            </a:pPr>
            <a:r>
              <a:rPr lang="de-DE" sz="1600" b="1" dirty="0">
                <a:solidFill>
                  <a:schemeClr val="bg1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interdisziplinär</a:t>
            </a:r>
          </a:p>
          <a:p>
            <a:pPr marL="263525" indent="-263525" eaLnBrk="1" hangingPunct="1">
              <a:buFont typeface="Wingdings" pitchFamily="2" charset="2"/>
              <a:buChar char="Ø"/>
              <a:tabLst>
                <a:tab pos="263525" algn="l"/>
              </a:tabLst>
              <a:defRPr/>
            </a:pPr>
            <a:r>
              <a:rPr lang="de-DE" sz="1600" b="1" dirty="0">
                <a:solidFill>
                  <a:schemeClr val="bg1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integrativ</a:t>
            </a:r>
          </a:p>
          <a:p>
            <a:pPr marL="263525" indent="-263525" eaLnBrk="1" hangingPunct="1">
              <a:buFont typeface="Wingdings" pitchFamily="2" charset="2"/>
              <a:buChar char="Ø"/>
              <a:tabLst>
                <a:tab pos="263525" algn="l"/>
              </a:tabLst>
              <a:defRPr/>
            </a:pPr>
            <a:r>
              <a:rPr lang="de-DE" sz="1600" b="1" dirty="0">
                <a:solidFill>
                  <a:schemeClr val="bg1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wirkungs- und prozessorientiert</a:t>
            </a:r>
          </a:p>
          <a:p>
            <a:pPr marL="263525" indent="-263525" eaLnBrk="1" hangingPunct="1">
              <a:buFont typeface="Wingdings" pitchFamily="2" charset="2"/>
              <a:buChar char="Ø"/>
              <a:tabLst>
                <a:tab pos="263525" algn="l"/>
              </a:tabLst>
              <a:defRPr/>
            </a:pP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Disease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 Management Programme</a:t>
            </a:r>
          </a:p>
          <a:p>
            <a:pPr marL="263525" indent="-263525" eaLnBrk="1" hangingPunct="1">
              <a:buFont typeface="Wingdings" pitchFamily="2" charset="2"/>
              <a:buChar char="Ø"/>
              <a:tabLst>
                <a:tab pos="263525" algn="l"/>
              </a:tabLst>
              <a:defRPr/>
            </a:pPr>
            <a:r>
              <a:rPr lang="de-DE" sz="1600" dirty="0">
                <a:solidFill>
                  <a:schemeClr val="bg1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Sektorenübergreifende Leitlinien und Standards</a:t>
            </a:r>
          </a:p>
          <a:p>
            <a:pPr marL="263525" indent="-263525" eaLnBrk="1" hangingPunct="1">
              <a:buFont typeface="Wingdings" pitchFamily="2" charset="2"/>
              <a:buChar char="Ø"/>
              <a:tabLst>
                <a:tab pos="263525" algn="l"/>
              </a:tabLst>
              <a:defRPr/>
            </a:pPr>
            <a:r>
              <a:rPr lang="de-DE" sz="1600" b="1" dirty="0">
                <a:solidFill>
                  <a:schemeClr val="bg1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Behebung von Kommunikationsdefiziten</a:t>
            </a:r>
            <a:endParaRPr lang="de-AT" sz="1600" b="1" dirty="0">
              <a:solidFill>
                <a:schemeClr val="bg1">
                  <a:lumMod val="50000"/>
                </a:schemeClr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2" name="Eine Ecke des Rechtecks abrunden 21"/>
          <p:cNvSpPr/>
          <p:nvPr/>
        </p:nvSpPr>
        <p:spPr>
          <a:xfrm>
            <a:off x="6000751" y="1484314"/>
            <a:ext cx="5471583" cy="4752975"/>
          </a:xfrm>
          <a:prstGeom prst="round1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anchor="ctr"/>
          <a:lstStyle/>
          <a:p>
            <a:pPr marL="263525" indent="-263525" eaLnBrk="1" hangingPunct="1">
              <a:buFont typeface="Wingdings" pitchFamily="2" charset="2"/>
              <a:buChar char="Ø"/>
              <a:tabLst>
                <a:tab pos="263525" algn="l"/>
              </a:tabLst>
              <a:defRPr/>
            </a:pP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Festlegen der Rollenverteilung</a:t>
            </a:r>
          </a:p>
          <a:p>
            <a:pPr marL="263525" indent="-263525" eaLnBrk="1" hangingPunct="1">
              <a:buFont typeface="Wingdings" pitchFamily="2" charset="2"/>
              <a:buChar char="Ø"/>
              <a:tabLst>
                <a:tab pos="263525" algn="l"/>
              </a:tabLst>
              <a:defRPr/>
            </a:pPr>
            <a:r>
              <a:rPr lang="de-DE" sz="1600" dirty="0">
                <a:solidFill>
                  <a:schemeClr val="bg1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Aufgabengebiete und Versorgungsaufträge pro ambulanter Versorgungsstufe</a:t>
            </a:r>
          </a:p>
          <a:p>
            <a:pPr marL="263525" indent="-263525" eaLnBrk="1" hangingPunct="1">
              <a:buFont typeface="Wingdings" pitchFamily="2" charset="2"/>
              <a:buChar char="Ø"/>
              <a:tabLst>
                <a:tab pos="263525" algn="l"/>
              </a:tabLst>
              <a:defRPr/>
            </a:pPr>
            <a:r>
              <a:rPr lang="de-DE" sz="1600" dirty="0">
                <a:solidFill>
                  <a:schemeClr val="bg1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 Primärversorgung</a:t>
            </a:r>
          </a:p>
          <a:p>
            <a:pPr marL="263525" indent="-263525" eaLnBrk="1" hangingPunct="1">
              <a:buFont typeface="Wingdings" pitchFamily="2" charset="2"/>
              <a:buChar char="Ø"/>
              <a:tabLst>
                <a:tab pos="263525" algn="l"/>
              </a:tabLst>
              <a:defRPr/>
            </a:pPr>
            <a:r>
              <a:rPr lang="de-DE" sz="1600" dirty="0">
                <a:solidFill>
                  <a:schemeClr val="bg1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Stärkung des niedergelassenen Bereichs</a:t>
            </a:r>
          </a:p>
          <a:p>
            <a:pPr marL="263525" indent="-263525" eaLnBrk="1" hangingPunct="1">
              <a:buFont typeface="Wingdings" pitchFamily="2" charset="2"/>
              <a:buChar char="Ø"/>
              <a:tabLst>
                <a:tab pos="263525" algn="l"/>
              </a:tabLst>
              <a:defRPr/>
            </a:pPr>
            <a:r>
              <a:rPr lang="de-DE" sz="1600" dirty="0">
                <a:solidFill>
                  <a:schemeClr val="bg1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de-DE" sz="1600" b="1" dirty="0">
                <a:solidFill>
                  <a:schemeClr val="bg1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Gesundheitsförderung und Prävention</a:t>
            </a:r>
          </a:p>
          <a:p>
            <a:pPr marL="263525" indent="-263525" eaLnBrk="1" hangingPunct="1">
              <a:buFont typeface="Wingdings" pitchFamily="2" charset="2"/>
              <a:buChar char="Ø"/>
              <a:tabLst>
                <a:tab pos="263525" algn="l"/>
              </a:tabLst>
              <a:defRPr/>
            </a:pPr>
            <a:r>
              <a:rPr lang="de-DE" sz="1600" b="1" dirty="0">
                <a:solidFill>
                  <a:schemeClr val="bg1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 Stärkung der Gesundheitskompetenz der Bevölkerung</a:t>
            </a:r>
          </a:p>
          <a:p>
            <a:pPr marL="263525" indent="-263525" eaLnBrk="1" hangingPunct="1">
              <a:buFont typeface="Wingdings" pitchFamily="2" charset="2"/>
              <a:buChar char="Ø"/>
              <a:tabLst>
                <a:tab pos="263525" algn="l"/>
              </a:tabLst>
              <a:defRPr/>
            </a:pPr>
            <a:r>
              <a:rPr lang="de-DE" sz="1600" b="1" dirty="0">
                <a:solidFill>
                  <a:schemeClr val="bg1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Fördern der psychosozialen  Gesundheit</a:t>
            </a:r>
          </a:p>
          <a:p>
            <a:pPr marL="263525" indent="-263525" eaLnBrk="1" hangingPunct="1">
              <a:buFont typeface="Wingdings" pitchFamily="2" charset="2"/>
              <a:buChar char="Ø"/>
              <a:tabLst>
                <a:tab pos="263525" algn="l"/>
              </a:tabLst>
              <a:defRPr/>
            </a:pPr>
            <a:r>
              <a:rPr lang="de-DE" sz="1600" b="1" dirty="0">
                <a:solidFill>
                  <a:schemeClr val="bg1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 Versorgungsforschung</a:t>
            </a:r>
            <a:endParaRPr lang="de-AT" sz="1600" b="1" dirty="0">
              <a:solidFill>
                <a:schemeClr val="bg1">
                  <a:lumMod val="50000"/>
                </a:schemeClr>
              </a:solidFill>
              <a:latin typeface="Lucida Sans Unicode" pitchFamily="34" charset="0"/>
              <a:cs typeface="Lucida Sans Unicode" pitchFamily="34" charset="0"/>
            </a:endParaRPr>
          </a:p>
          <a:p>
            <a:pPr marL="263525" indent="-263525" eaLnBrk="1" hangingPunct="1">
              <a:buFont typeface="Wingdings" pitchFamily="2" charset="2"/>
              <a:buChar char="Ø"/>
              <a:tabLst>
                <a:tab pos="263525" algn="l"/>
              </a:tabLst>
              <a:defRPr/>
            </a:pPr>
            <a:r>
              <a:rPr lang="de-DE" sz="1600" b="1" dirty="0">
                <a:solidFill>
                  <a:schemeClr val="bg1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 umfassender Gesundheitsbegriff</a:t>
            </a:r>
            <a:endParaRPr lang="de-AT" sz="1600" b="1" dirty="0">
              <a:solidFill>
                <a:schemeClr val="bg1">
                  <a:lumMod val="50000"/>
                </a:schemeClr>
              </a:solidFill>
              <a:latin typeface="Lucida Sans Unicode" pitchFamily="34" charset="0"/>
              <a:cs typeface="Lucida Sans Unicode" pitchFamily="34" charset="0"/>
            </a:endParaRPr>
          </a:p>
          <a:p>
            <a:pPr marL="263525" indent="-263525" eaLnBrk="1" hangingPunct="1">
              <a:buFont typeface="Wingdings" pitchFamily="2" charset="2"/>
              <a:buChar char="Ø"/>
              <a:tabLst>
                <a:tab pos="263525" algn="l"/>
              </a:tabLst>
              <a:defRPr/>
            </a:pPr>
            <a:r>
              <a:rPr lang="de-AT" sz="1600" dirty="0">
                <a:solidFill>
                  <a:schemeClr val="bg1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Public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Health</a:t>
            </a:r>
            <a:endParaRPr lang="de-AT" sz="1600" dirty="0">
              <a:solidFill>
                <a:schemeClr val="bg1">
                  <a:lumMod val="50000"/>
                </a:schemeClr>
              </a:solidFill>
              <a:latin typeface="Lucida Sans Unicode" pitchFamily="34" charset="0"/>
              <a:cs typeface="Lucida Sans Unicode" pitchFamily="34" charset="0"/>
            </a:endParaRPr>
          </a:p>
          <a:p>
            <a:pPr marL="263525" indent="-263525" eaLnBrk="1" hangingPunct="1">
              <a:buFont typeface="Wingdings" pitchFamily="2" charset="2"/>
              <a:buChar char="Ø"/>
              <a:tabLst>
                <a:tab pos="263525" algn="l"/>
              </a:tabLst>
              <a:defRPr/>
            </a:pPr>
            <a:r>
              <a:rPr lang="de-DE" sz="1600" dirty="0">
                <a:solidFill>
                  <a:schemeClr val="bg1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Health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 in all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Policies</a:t>
            </a:r>
            <a:endParaRPr lang="de-AT" sz="1600" dirty="0">
              <a:solidFill>
                <a:schemeClr val="bg1">
                  <a:lumMod val="50000"/>
                </a:schemeClr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3254" name="Textfeld 12"/>
          <p:cNvSpPr txBox="1">
            <a:spLocks noChangeArrowheads="1"/>
          </p:cNvSpPr>
          <p:nvPr/>
        </p:nvSpPr>
        <p:spPr bwMode="auto">
          <a:xfrm>
            <a:off x="814918" y="6308726"/>
            <a:ext cx="451273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e-AT" altLang="de-DE" sz="1200">
                <a:solidFill>
                  <a:srgbClr val="67726B"/>
                </a:solidFill>
                <a:latin typeface="Lucida Sans Unicode" pitchFamily="34" charset="0"/>
              </a:rPr>
              <a:t>Quelle: G-ZG, Rahmen-Gesundheitsziele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0" y="1412876"/>
            <a:ext cx="7247467" cy="518477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de-AT" b="1" dirty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Primärversorgungsteam</a:t>
            </a:r>
          </a:p>
        </p:txBody>
      </p:sp>
      <p:sp>
        <p:nvSpPr>
          <p:cNvPr id="16387" name="Titel 1"/>
          <p:cNvSpPr>
            <a:spLocks noGrp="1"/>
          </p:cNvSpPr>
          <p:nvPr>
            <p:ph type="title"/>
          </p:nvPr>
        </p:nvSpPr>
        <p:spPr>
          <a:xfrm>
            <a:off x="527051" y="765175"/>
            <a:ext cx="10972800" cy="414338"/>
          </a:xfrm>
        </p:spPr>
        <p:txBody>
          <a:bodyPr>
            <a:normAutofit fontScale="90000"/>
          </a:bodyPr>
          <a:lstStyle/>
          <a:p>
            <a:r>
              <a:rPr lang="de-AT" dirty="0" smtClean="0"/>
              <a:t>Aufbau der Primärversorgung</a:t>
            </a:r>
          </a:p>
        </p:txBody>
      </p:sp>
      <p:sp>
        <p:nvSpPr>
          <p:cNvPr id="3" name="Ellipse 2"/>
          <p:cNvSpPr/>
          <p:nvPr/>
        </p:nvSpPr>
        <p:spPr>
          <a:xfrm>
            <a:off x="95251" y="2781300"/>
            <a:ext cx="3695700" cy="25923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de-AT" b="1" dirty="0" err="1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Kernteam</a:t>
            </a:r>
            <a:endParaRPr lang="de-AT" b="1" dirty="0">
              <a:solidFill>
                <a:schemeClr val="tx1"/>
              </a:solidFill>
              <a:latin typeface="Lucida Sans Unicode" pitchFamily="34" charset="0"/>
              <a:cs typeface="Lucida Sans Unicode" pitchFamily="34" charset="0"/>
            </a:endParaRPr>
          </a:p>
          <a:p>
            <a:pPr algn="ctr">
              <a:defRPr/>
            </a:pPr>
            <a:r>
              <a:rPr lang="de-AT" sz="1400" dirty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- Allgemein Mediziner/Medizinerin</a:t>
            </a:r>
            <a:br>
              <a:rPr lang="de-AT" sz="1400" dirty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</a:br>
            <a:r>
              <a:rPr lang="de-AT" sz="1400" dirty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- gehobener Dienst f. </a:t>
            </a:r>
            <a:r>
              <a:rPr lang="de-AT" sz="1400" dirty="0" err="1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GuK</a:t>
            </a:r>
            <a:endParaRPr lang="de-AT" sz="1400" dirty="0">
              <a:solidFill>
                <a:schemeClr val="tx1"/>
              </a:solidFill>
              <a:latin typeface="Lucida Sans Unicode" pitchFamily="34" charset="0"/>
              <a:cs typeface="Lucida Sans Unicode" pitchFamily="34" charset="0"/>
            </a:endParaRPr>
          </a:p>
          <a:p>
            <a:pPr algn="ctr">
              <a:defRPr/>
            </a:pPr>
            <a:r>
              <a:rPr lang="de-AT" sz="1400" dirty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-Ordinationsassistenz</a:t>
            </a:r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auto">
          <a:xfrm>
            <a:off x="2927351" y="2997200"/>
            <a:ext cx="6096000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de-AT" sz="1400">
                <a:latin typeface="Lucida Sans Unicode" pitchFamily="34" charset="0"/>
              </a:rPr>
              <a:t> Physiotherapeut/in</a:t>
            </a:r>
          </a:p>
          <a:p>
            <a:pPr lvl="1">
              <a:buFont typeface="Wingdings" pitchFamily="2" charset="2"/>
              <a:buChar char="Ø"/>
            </a:pPr>
            <a:r>
              <a:rPr lang="de-AT" sz="1400">
                <a:latin typeface="Lucida Sans Unicode" pitchFamily="34" charset="0"/>
              </a:rPr>
              <a:t> Diätologe/in </a:t>
            </a:r>
          </a:p>
          <a:p>
            <a:pPr lvl="1">
              <a:buFont typeface="Wingdings" pitchFamily="2" charset="2"/>
              <a:buChar char="Ø"/>
            </a:pPr>
            <a:r>
              <a:rPr lang="de-AT" sz="1400">
                <a:latin typeface="Lucida Sans Unicode" pitchFamily="34" charset="0"/>
              </a:rPr>
              <a:t> Ergotherapeut/in</a:t>
            </a:r>
          </a:p>
          <a:p>
            <a:pPr lvl="1">
              <a:buFont typeface="Wingdings" pitchFamily="2" charset="2"/>
              <a:buChar char="Ø"/>
            </a:pPr>
            <a:r>
              <a:rPr lang="de-AT" sz="1400">
                <a:latin typeface="Lucida Sans Unicode" pitchFamily="34" charset="0"/>
              </a:rPr>
              <a:t> Logopäde/in</a:t>
            </a:r>
          </a:p>
          <a:p>
            <a:pPr lvl="1">
              <a:buFont typeface="Wingdings" pitchFamily="2" charset="2"/>
              <a:buChar char="Ø"/>
            </a:pPr>
            <a:r>
              <a:rPr lang="de-AT" sz="1400">
                <a:latin typeface="Lucida Sans Unicode" pitchFamily="34" charset="0"/>
              </a:rPr>
              <a:t> Orthoptist/in</a:t>
            </a:r>
          </a:p>
          <a:p>
            <a:pPr lvl="1">
              <a:buFont typeface="Wingdings" pitchFamily="2" charset="2"/>
              <a:buChar char="Ø"/>
            </a:pPr>
            <a:r>
              <a:rPr lang="de-AT" sz="1400">
                <a:latin typeface="Lucida Sans Unicode" pitchFamily="34" charset="0"/>
              </a:rPr>
              <a:t> Hebammen</a:t>
            </a:r>
          </a:p>
          <a:p>
            <a:pPr lvl="1">
              <a:buFont typeface="Wingdings" pitchFamily="2" charset="2"/>
              <a:buChar char="Ø"/>
            </a:pPr>
            <a:r>
              <a:rPr lang="de-AT" sz="1400">
                <a:latin typeface="Lucida Sans Unicode" pitchFamily="34" charset="0"/>
              </a:rPr>
              <a:t> Pädiater/in</a:t>
            </a:r>
          </a:p>
          <a:p>
            <a:pPr lvl="1">
              <a:buFont typeface="Wingdings" pitchFamily="2" charset="2"/>
              <a:buChar char="Ø"/>
            </a:pPr>
            <a:r>
              <a:rPr lang="de-AT" sz="1400">
                <a:latin typeface="Lucida Sans Unicode" pitchFamily="34" charset="0"/>
              </a:rPr>
              <a:t> Sozialarbeiter/in</a:t>
            </a:r>
          </a:p>
          <a:p>
            <a:pPr lvl="1">
              <a:buFont typeface="Wingdings" pitchFamily="2" charset="2"/>
              <a:buChar char="Ø"/>
            </a:pPr>
            <a:r>
              <a:rPr lang="de-AT" sz="1400">
                <a:latin typeface="Lucida Sans Unicode" pitchFamily="34" charset="0"/>
              </a:rPr>
              <a:t> Psychologe/in</a:t>
            </a:r>
          </a:p>
          <a:p>
            <a:pPr lvl="1">
              <a:buFont typeface="Wingdings" pitchFamily="2" charset="2"/>
              <a:buChar char="Ø"/>
            </a:pPr>
            <a:r>
              <a:rPr lang="de-AT" sz="1400">
                <a:latin typeface="Lucida Sans Unicode" pitchFamily="34" charset="0"/>
              </a:rPr>
              <a:t> Mobile Dienste</a:t>
            </a:r>
          </a:p>
          <a:p>
            <a:pPr lvl="1"/>
            <a:endParaRPr lang="de-AT" sz="1400">
              <a:latin typeface="Lucida Sans Unicode" pitchFamily="34" charset="0"/>
            </a:endParaRPr>
          </a:p>
          <a:p>
            <a:endParaRPr lang="de-AT">
              <a:latin typeface="Lucida Sans Unicode" pitchFamily="34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7344834" y="1628776"/>
            <a:ext cx="4559300" cy="4824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6700">
              <a:spcAft>
                <a:spcPts val="2000"/>
              </a:spcAft>
              <a:defRPr/>
            </a:pPr>
            <a:r>
              <a:rPr lang="de-AT" dirty="0">
                <a:latin typeface="Lucida Sans Unicode" pitchFamily="34" charset="0"/>
                <a:cs typeface="Lucida Sans Unicode" pitchFamily="34" charset="0"/>
              </a:rPr>
              <a:t>Primärversorgungspartner</a:t>
            </a:r>
          </a:p>
          <a:p>
            <a:pPr marL="266700">
              <a:buFont typeface="Wingdings" pitchFamily="2" charset="2"/>
              <a:buChar char="Ø"/>
              <a:defRPr/>
            </a:pPr>
            <a:r>
              <a:rPr lang="de-AT" sz="1400" dirty="0">
                <a:latin typeface="Lucida Sans Unicode" pitchFamily="34" charset="0"/>
                <a:cs typeface="Lucida Sans Unicode" pitchFamily="34" charset="0"/>
              </a:rPr>
              <a:t> Apotheken</a:t>
            </a:r>
          </a:p>
          <a:p>
            <a:pPr marL="266700">
              <a:buFont typeface="Wingdings" pitchFamily="2" charset="2"/>
              <a:buChar char="Ø"/>
              <a:defRPr/>
            </a:pPr>
            <a:r>
              <a:rPr lang="de-AT" sz="1400" dirty="0">
                <a:latin typeface="Lucida Sans Unicode" pitchFamily="34" charset="0"/>
                <a:cs typeface="Lucida Sans Unicode" pitchFamily="34" charset="0"/>
              </a:rPr>
              <a:t> Bandagisten</a:t>
            </a:r>
          </a:p>
          <a:p>
            <a:pPr marL="266700">
              <a:buFont typeface="Wingdings" pitchFamily="2" charset="2"/>
              <a:buChar char="Ø"/>
              <a:defRPr/>
            </a:pPr>
            <a:r>
              <a:rPr lang="de-AT" sz="1400" dirty="0">
                <a:latin typeface="Lucida Sans Unicode" pitchFamily="34" charset="0"/>
                <a:cs typeface="Lucida Sans Unicode" pitchFamily="34" charset="0"/>
              </a:rPr>
              <a:t> Fachärzte/-</a:t>
            </a:r>
            <a:r>
              <a:rPr lang="de-AT" sz="1400" dirty="0" err="1">
                <a:latin typeface="Lucida Sans Unicode" pitchFamily="34" charset="0"/>
                <a:cs typeface="Lucida Sans Unicode" pitchFamily="34" charset="0"/>
              </a:rPr>
              <a:t>ärztinnen</a:t>
            </a:r>
            <a:endParaRPr lang="de-AT" sz="1400" dirty="0">
              <a:latin typeface="Lucida Sans Unicode" pitchFamily="34" charset="0"/>
              <a:cs typeface="Lucida Sans Unicode" pitchFamily="34" charset="0"/>
            </a:endParaRPr>
          </a:p>
          <a:p>
            <a:pPr marL="266700">
              <a:buFont typeface="Wingdings" pitchFamily="2" charset="2"/>
              <a:buChar char="Ø"/>
              <a:defRPr/>
            </a:pPr>
            <a:r>
              <a:rPr lang="de-AT" sz="1400" dirty="0">
                <a:latin typeface="Lucida Sans Unicode" pitchFamily="34" charset="0"/>
                <a:cs typeface="Lucida Sans Unicode" pitchFamily="34" charset="0"/>
              </a:rPr>
              <a:t> Gemeinden</a:t>
            </a:r>
          </a:p>
          <a:p>
            <a:pPr marL="266700">
              <a:buFont typeface="Wingdings" pitchFamily="2" charset="2"/>
              <a:buChar char="Ø"/>
              <a:defRPr/>
            </a:pPr>
            <a:r>
              <a:rPr lang="de-AT" sz="1400" dirty="0">
                <a:latin typeface="Lucida Sans Unicode" pitchFamily="34" charset="0"/>
                <a:cs typeface="Lucida Sans Unicode" pitchFamily="34" charset="0"/>
              </a:rPr>
              <a:t> Krankenanstalten</a:t>
            </a:r>
          </a:p>
          <a:p>
            <a:pPr marL="266700">
              <a:buFont typeface="Wingdings" pitchFamily="2" charset="2"/>
              <a:buChar char="Ø"/>
              <a:defRPr/>
            </a:pPr>
            <a:r>
              <a:rPr lang="de-AT" sz="1400" dirty="0">
                <a:latin typeface="Lucida Sans Unicode" pitchFamily="34" charset="0"/>
                <a:cs typeface="Lucida Sans Unicode" pitchFamily="34" charset="0"/>
              </a:rPr>
              <a:t> Pflegeeinrichtungen</a:t>
            </a:r>
          </a:p>
          <a:p>
            <a:pPr marL="266700">
              <a:buFont typeface="Wingdings" pitchFamily="2" charset="2"/>
              <a:buChar char="Ø"/>
              <a:defRPr/>
            </a:pPr>
            <a:r>
              <a:rPr lang="de-AT" sz="1400" dirty="0">
                <a:latin typeface="Lucida Sans Unicode" pitchFamily="34" charset="0"/>
                <a:cs typeface="Lucida Sans Unicode" pitchFamily="34" charset="0"/>
              </a:rPr>
              <a:t> Schulen</a:t>
            </a:r>
          </a:p>
          <a:p>
            <a:pPr marL="266700">
              <a:buFont typeface="Wingdings" pitchFamily="2" charset="2"/>
              <a:buChar char="Ø"/>
              <a:defRPr/>
            </a:pPr>
            <a:r>
              <a:rPr lang="de-AT" sz="1400" dirty="0">
                <a:latin typeface="Lucida Sans Unicode" pitchFamily="34" charset="0"/>
                <a:cs typeface="Lucida Sans Unicode" pitchFamily="34" charset="0"/>
              </a:rPr>
              <a:t> Sozialversicherungsträger</a:t>
            </a:r>
          </a:p>
          <a:p>
            <a:pPr marL="266700">
              <a:buFont typeface="Wingdings" pitchFamily="2" charset="2"/>
              <a:buChar char="Ø"/>
              <a:defRPr/>
            </a:pPr>
            <a:r>
              <a:rPr lang="de-AT" sz="1400" dirty="0">
                <a:latin typeface="Lucida Sans Unicode" pitchFamily="34" charset="0"/>
                <a:cs typeface="Lucida Sans Unicode" pitchFamily="34" charset="0"/>
              </a:rPr>
              <a:t> Telefon- und Webdienste</a:t>
            </a:r>
          </a:p>
          <a:p>
            <a:pPr marL="266700">
              <a:buFont typeface="Wingdings" pitchFamily="2" charset="2"/>
              <a:buChar char="Ø"/>
              <a:defRPr/>
            </a:pPr>
            <a:r>
              <a:rPr lang="de-AT" sz="1400" dirty="0">
                <a:latin typeface="Lucida Sans Unicode" pitchFamily="34" charset="0"/>
                <a:cs typeface="Lucida Sans Unicode" pitchFamily="34" charset="0"/>
              </a:rPr>
              <a:t>ggfs. weitere Organisationen</a:t>
            </a:r>
          </a:p>
          <a:p>
            <a:pPr marL="266700">
              <a:buFont typeface="Wingdings" pitchFamily="2" charset="2"/>
              <a:buChar char="Ø"/>
              <a:defRPr/>
            </a:pPr>
            <a:r>
              <a:rPr lang="de-AT" sz="1400" dirty="0">
                <a:latin typeface="Lucida Sans Unicode" pitchFamily="34" charset="0"/>
                <a:cs typeface="Lucida Sans Unicode" pitchFamily="34" charset="0"/>
              </a:rPr>
              <a:t> Zahnärzte/-</a:t>
            </a:r>
            <a:r>
              <a:rPr lang="de-AT" sz="1400" dirty="0" err="1">
                <a:latin typeface="Lucida Sans Unicode" pitchFamily="34" charset="0"/>
                <a:cs typeface="Lucida Sans Unicode" pitchFamily="34" charset="0"/>
              </a:rPr>
              <a:t>ärztinnen</a:t>
            </a:r>
            <a:endParaRPr lang="de-AT" sz="1400" dirty="0">
              <a:latin typeface="Lucida Sans Unicode" pitchFamily="34" charset="0"/>
              <a:cs typeface="Lucida Sans Unicode" pitchFamily="34" charset="0"/>
            </a:endParaRPr>
          </a:p>
          <a:p>
            <a:pPr marL="266700">
              <a:buFont typeface="Wingdings" pitchFamily="2" charset="2"/>
              <a:buChar char="Ø"/>
              <a:defRPr/>
            </a:pPr>
            <a:r>
              <a:rPr lang="de-AT" sz="1400" dirty="0">
                <a:latin typeface="Lucida Sans Unicode" pitchFamily="34" charset="0"/>
                <a:cs typeface="Lucida Sans Unicode" pitchFamily="34" charset="0"/>
              </a:rPr>
              <a:t> u.a.</a:t>
            </a:r>
          </a:p>
          <a:p>
            <a:pPr>
              <a:buFont typeface="Arial" pitchFamily="34" charset="0"/>
              <a:buChar char="•"/>
              <a:defRPr/>
            </a:pPr>
            <a:endParaRPr lang="de-AT" dirty="0">
              <a:latin typeface="Lucida Sans Unicode" pitchFamily="34" charset="0"/>
              <a:cs typeface="Lucida Sans Unicode" pitchFamily="34" charset="0"/>
            </a:endParaRPr>
          </a:p>
          <a:p>
            <a:pPr algn="ctr">
              <a:buFont typeface="Arial" pitchFamily="34" charset="0"/>
              <a:buChar char="•"/>
              <a:defRPr/>
            </a:pPr>
            <a:endParaRPr lang="de-AT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9" name="Pfeil nach links und rechts 18"/>
          <p:cNvSpPr/>
          <p:nvPr/>
        </p:nvSpPr>
        <p:spPr>
          <a:xfrm>
            <a:off x="6769100" y="3644900"/>
            <a:ext cx="958851" cy="431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/>
      <p:bldP spid="17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>
          <a:xfrm>
            <a:off x="609600" y="782639"/>
            <a:ext cx="10972800" cy="414337"/>
          </a:xfrm>
        </p:spPr>
        <p:txBody>
          <a:bodyPr>
            <a:normAutofit fontScale="90000"/>
          </a:bodyPr>
          <a:lstStyle/>
          <a:p>
            <a:r>
              <a:rPr lang="de-AT" smtClean="0"/>
              <a:t>Gesundheitsberuferegister-Gesetz</a:t>
            </a:r>
          </a:p>
        </p:txBody>
      </p:sp>
      <p:sp>
        <p:nvSpPr>
          <p:cNvPr id="27651" name="Inhaltsplatzhalter 2"/>
          <p:cNvSpPr>
            <a:spLocks noGrp="1"/>
          </p:cNvSpPr>
          <p:nvPr>
            <p:ph idx="1"/>
          </p:nvPr>
        </p:nvSpPr>
        <p:spPr>
          <a:xfrm>
            <a:off x="239184" y="1241426"/>
            <a:ext cx="11952816" cy="4924425"/>
          </a:xfrm>
        </p:spPr>
        <p:txBody>
          <a:bodyPr>
            <a:normAutofit/>
          </a:bodyPr>
          <a:lstStyle/>
          <a:p>
            <a:endParaRPr lang="de-AT" sz="1500" dirty="0" smtClean="0"/>
          </a:p>
          <a:p>
            <a:r>
              <a:rPr lang="de-AT" sz="1500" dirty="0" smtClean="0"/>
              <a:t>Im </a:t>
            </a:r>
            <a:r>
              <a:rPr lang="de-AT" sz="1500" b="1" dirty="0" smtClean="0"/>
              <a:t>Juli 2013 </a:t>
            </a:r>
            <a:r>
              <a:rPr lang="de-AT" sz="1500" dirty="0" smtClean="0"/>
              <a:t>das </a:t>
            </a:r>
            <a:r>
              <a:rPr lang="de-AT" sz="1500" dirty="0" err="1" smtClean="0"/>
              <a:t>Gesundheitsberuferegister</a:t>
            </a:r>
            <a:r>
              <a:rPr lang="de-AT" sz="1500" dirty="0" smtClean="0"/>
              <a:t>-Gesetz (</a:t>
            </a:r>
            <a:r>
              <a:rPr lang="de-AT" sz="1500" dirty="0" err="1" smtClean="0"/>
              <a:t>GBRegG</a:t>
            </a:r>
            <a:r>
              <a:rPr lang="de-AT" sz="1500" dirty="0" smtClean="0"/>
              <a:t>) im Parlament </a:t>
            </a:r>
            <a:r>
              <a:rPr lang="de-AT" sz="1500" b="1" dirty="0" smtClean="0"/>
              <a:t>beschlossen</a:t>
            </a:r>
            <a:r>
              <a:rPr lang="de-AT" sz="1500" dirty="0" smtClean="0"/>
              <a:t> </a:t>
            </a:r>
          </a:p>
          <a:p>
            <a:r>
              <a:rPr lang="de-AT" sz="1500" dirty="0" smtClean="0"/>
              <a:t>Im </a:t>
            </a:r>
            <a:r>
              <a:rPr lang="de-AT" sz="1500" b="1" dirty="0" smtClean="0"/>
              <a:t>September 2013 </a:t>
            </a:r>
            <a:r>
              <a:rPr lang="de-AT" sz="1500" dirty="0" smtClean="0"/>
              <a:t>wurde das Gesetz durch Einspruch von zwei Bundesländern </a:t>
            </a:r>
            <a:r>
              <a:rPr lang="de-AT" sz="1500" b="1" dirty="0" smtClean="0"/>
              <a:t>gestoppt</a:t>
            </a:r>
            <a:endParaRPr lang="de-AT" sz="1500" dirty="0" smtClean="0"/>
          </a:p>
          <a:p>
            <a:r>
              <a:rPr lang="de-AT" sz="1500" b="1" dirty="0" smtClean="0"/>
              <a:t>2015</a:t>
            </a:r>
            <a:r>
              <a:rPr lang="de-AT" sz="1500" dirty="0" smtClean="0"/>
              <a:t>: </a:t>
            </a:r>
            <a:r>
              <a:rPr lang="de-AT" sz="1500" dirty="0" err="1" smtClean="0"/>
              <a:t>Gesundheitsberuferegister</a:t>
            </a:r>
            <a:r>
              <a:rPr lang="de-AT" sz="1500" dirty="0" smtClean="0"/>
              <a:t>-Gesetz wird </a:t>
            </a:r>
            <a:r>
              <a:rPr lang="de-AT" sz="1500" b="1" dirty="0" smtClean="0"/>
              <a:t>neuerlich</a:t>
            </a:r>
            <a:r>
              <a:rPr lang="de-AT" sz="1500" dirty="0" smtClean="0"/>
              <a:t> im Parlament diskutiert, derzeit liegt </a:t>
            </a:r>
            <a:r>
              <a:rPr lang="de-AT" sz="1500" b="1" dirty="0" smtClean="0"/>
              <a:t>noch kein Beschluss </a:t>
            </a:r>
            <a:r>
              <a:rPr lang="de-AT" sz="1500" dirty="0" smtClean="0"/>
              <a:t>vor	</a:t>
            </a:r>
          </a:p>
          <a:p>
            <a:pPr lvl="1"/>
            <a:r>
              <a:rPr lang="de-AT" sz="1500" b="1" dirty="0" smtClean="0"/>
              <a:t>Ziel</a:t>
            </a:r>
            <a:r>
              <a:rPr lang="de-AT" sz="1500" dirty="0" smtClean="0"/>
              <a:t>: Für Gesundheitsberufe, die über keine berufliche Standesvertretung verfügen, soll ein Register eingerichtet  werden. </a:t>
            </a:r>
          </a:p>
          <a:p>
            <a:pPr marL="457200" lvl="1" indent="0">
              <a:buNone/>
            </a:pPr>
            <a:endParaRPr lang="de-AT" sz="1500" b="1" u="sng" dirty="0" smtClean="0"/>
          </a:p>
          <a:p>
            <a:pPr marL="0" indent="0">
              <a:buNone/>
            </a:pPr>
            <a:endParaRPr lang="de-AT" sz="1200" dirty="0" smtClean="0"/>
          </a:p>
          <a:p>
            <a:r>
              <a:rPr lang="de-AT" sz="1200" dirty="0" smtClean="0"/>
              <a:t>Details: http://www.parlament.gv.at/PAKT/VHG/XXIV/ME/ME_00536/index.shtml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/>
          </p:nvPr>
        </p:nvSpPr>
        <p:spPr>
          <a:xfrm>
            <a:off x="609600" y="782639"/>
            <a:ext cx="10972800" cy="414337"/>
          </a:xfrm>
        </p:spPr>
        <p:txBody>
          <a:bodyPr>
            <a:normAutofit fontScale="90000"/>
          </a:bodyPr>
          <a:lstStyle/>
          <a:p>
            <a:r>
              <a:rPr lang="de-AT" dirty="0" smtClean="0"/>
              <a:t>Zwischenresümee</a:t>
            </a:r>
          </a:p>
        </p:txBody>
      </p:sp>
      <p:sp>
        <p:nvSpPr>
          <p:cNvPr id="28675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Viele Vorhaben laufen derzeit parallel</a:t>
            </a:r>
          </a:p>
          <a:p>
            <a:pPr lvl="1"/>
            <a:r>
              <a:rPr lang="de-AT" dirty="0" smtClean="0"/>
              <a:t>gemeinsame Perspektive nicht erkennbar</a:t>
            </a:r>
          </a:p>
          <a:p>
            <a:pPr lvl="1">
              <a:buNone/>
            </a:pPr>
            <a:endParaRPr lang="de-AT" dirty="0" smtClean="0"/>
          </a:p>
          <a:p>
            <a:r>
              <a:rPr lang="de-AT" dirty="0" smtClean="0"/>
              <a:t>Modernisierung in kleinen Schritten?</a:t>
            </a:r>
          </a:p>
          <a:p>
            <a:pPr lvl="1"/>
            <a:r>
              <a:rPr lang="de-AT" dirty="0" err="1" smtClean="0"/>
              <a:t>GuGK</a:t>
            </a:r>
            <a:r>
              <a:rPr lang="de-AT" dirty="0" smtClean="0"/>
              <a:t>: Spezialisierungen noch nicht berücksichtigt</a:t>
            </a:r>
          </a:p>
          <a:p>
            <a:pPr lvl="1"/>
            <a:r>
              <a:rPr lang="de-AT" dirty="0" smtClean="0"/>
              <a:t>Kompetenzerweiterung: ANP kommt nicht vor</a:t>
            </a:r>
          </a:p>
          <a:p>
            <a:pPr lvl="1"/>
            <a:r>
              <a:rPr lang="de-AT" dirty="0" smtClean="0"/>
              <a:t>Neuer Pflegeberuf</a:t>
            </a:r>
          </a:p>
          <a:p>
            <a:pPr lvl="1">
              <a:buNone/>
            </a:pPr>
            <a:endParaRPr lang="de-AT" dirty="0" smtClean="0"/>
          </a:p>
          <a:p>
            <a:pPr marL="228600" lvl="1">
              <a:spcBef>
                <a:spcPts val="1000"/>
              </a:spcBef>
            </a:pPr>
            <a:r>
              <a:rPr lang="de-AT" sz="2800" dirty="0" smtClean="0"/>
              <a:t>zahlreiche Blockaden</a:t>
            </a:r>
          </a:p>
          <a:p>
            <a:pPr lvl="1">
              <a:buNone/>
            </a:pPr>
            <a:endParaRPr lang="de-AT" dirty="0" smtClean="0"/>
          </a:p>
          <a:p>
            <a:pPr>
              <a:buNone/>
            </a:pPr>
            <a:endParaRPr lang="de-AT" dirty="0" smtClean="0"/>
          </a:p>
          <a:p>
            <a:endParaRPr lang="de-A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5051" y="2865256"/>
            <a:ext cx="10515600" cy="1325563"/>
          </a:xfrm>
        </p:spPr>
        <p:txBody>
          <a:bodyPr/>
          <a:lstStyle/>
          <a:p>
            <a:r>
              <a:rPr lang="de-AT" dirty="0" smtClean="0"/>
              <a:t>Arbeitsbedingungen, Qualifikation</a:t>
            </a:r>
            <a:endParaRPr lang="de-A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1350" y="2274948"/>
            <a:ext cx="10515600" cy="1325563"/>
          </a:xfrm>
        </p:spPr>
        <p:txBody>
          <a:bodyPr/>
          <a:lstStyle/>
          <a:p>
            <a:r>
              <a:rPr lang="de-AT" dirty="0" smtClean="0"/>
              <a:t>Transformation der Gesundheitsnachfrage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710961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65587" y="656234"/>
            <a:ext cx="7260826" cy="554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7973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17912" y="694304"/>
            <a:ext cx="6956176" cy="546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2824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65587" y="802169"/>
            <a:ext cx="7260826" cy="525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5077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13262" y="643544"/>
            <a:ext cx="7565476" cy="557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2804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5075" y="336062"/>
            <a:ext cx="9786095" cy="633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6013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0318" y="273539"/>
            <a:ext cx="9401150" cy="633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009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3"/>
          <p:cNvSpPr>
            <a:spLocks noGrp="1"/>
          </p:cNvSpPr>
          <p:nvPr>
            <p:ph type="title"/>
          </p:nvPr>
        </p:nvSpPr>
        <p:spPr>
          <a:xfrm>
            <a:off x="613833" y="836613"/>
            <a:ext cx="10972800" cy="4143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AT" altLang="de-DE" smtClean="0"/>
              <a:t>Health Workforce – Aufgaben- bzw. Funktionsbereiche</a:t>
            </a:r>
            <a:endParaRPr lang="de-AT" altLang="de-DE" smtClean="0">
              <a:solidFill>
                <a:srgbClr val="FF0000"/>
              </a:solidFill>
            </a:endParaRPr>
          </a:p>
        </p:txBody>
      </p:sp>
      <p:sp>
        <p:nvSpPr>
          <p:cNvPr id="27651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E3DA415-616C-4AB6-952E-98ABCCA0514E}" type="slidenum">
              <a:rPr lang="de-AT" altLang="de-DE"/>
              <a:pPr/>
              <a:t>36</a:t>
            </a:fld>
            <a:endParaRPr lang="de-AT" altLang="de-DE"/>
          </a:p>
        </p:txBody>
      </p:sp>
      <p:sp>
        <p:nvSpPr>
          <p:cNvPr id="27652" name="Textfeld 9"/>
          <p:cNvSpPr txBox="1">
            <a:spLocks noChangeArrowheads="1"/>
          </p:cNvSpPr>
          <p:nvPr/>
        </p:nvSpPr>
        <p:spPr bwMode="auto">
          <a:xfrm>
            <a:off x="1007534" y="5645151"/>
            <a:ext cx="1046903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e-AT" altLang="de-DE" sz="1200">
                <a:solidFill>
                  <a:srgbClr val="67726B"/>
                </a:solidFill>
                <a:latin typeface="Lucida Sans Unicode" pitchFamily="34" charset="0"/>
              </a:rPr>
              <a:t>Quelle: Careum Stiftung (Hrsg.), Umrisse einer neuen Gesundheitsbildungspolitik, careum working paper 7, 2013, 5.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2544234" y="6356351"/>
            <a:ext cx="7776633" cy="365125"/>
          </a:xfrm>
        </p:spPr>
        <p:txBody>
          <a:bodyPr/>
          <a:lstStyle/>
          <a:p>
            <a:pPr>
              <a:defRPr/>
            </a:pPr>
            <a:endParaRPr lang="de-AT" dirty="0"/>
          </a:p>
        </p:txBody>
      </p:sp>
      <p:pic>
        <p:nvPicPr>
          <p:cNvPr id="276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86985" y="1628775"/>
            <a:ext cx="8826500" cy="2952750"/>
          </a:xfrm>
          <a:noFill/>
        </p:spPr>
      </p:pic>
      <p:sp>
        <p:nvSpPr>
          <p:cNvPr id="27655" name="Textfeld 2"/>
          <p:cNvSpPr txBox="1">
            <a:spLocks noChangeArrowheads="1"/>
          </p:cNvSpPr>
          <p:nvPr/>
        </p:nvSpPr>
        <p:spPr bwMode="auto">
          <a:xfrm>
            <a:off x="1007534" y="4797426"/>
            <a:ext cx="1046903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e-AT" altLang="de-DE" sz="2000">
                <a:solidFill>
                  <a:srgbClr val="67726B"/>
                </a:solidFill>
                <a:latin typeface="Lucida Sans Unicode" pitchFamily="34" charset="0"/>
              </a:rPr>
              <a:t>→ Für welche Funktionen und Rollen sind welche spezifischen Kompetenzen und Qualifikationen erforderlich?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453" y="2390694"/>
            <a:ext cx="10515600" cy="1325563"/>
          </a:xfrm>
        </p:spPr>
        <p:txBody>
          <a:bodyPr/>
          <a:lstStyle/>
          <a:p>
            <a:r>
              <a:rPr lang="de-AT" dirty="0" smtClean="0"/>
              <a:t>Gesundheitliche Ergebnisse</a:t>
            </a:r>
            <a:endParaRPr lang="de-AT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66893" y="426677"/>
            <a:ext cx="6944810" cy="5845217"/>
          </a:xfrm>
          <a:prstGeom prst="rect">
            <a:avLst/>
          </a:prstGeom>
        </p:spPr>
      </p:pic>
      <p:sp>
        <p:nvSpPr>
          <p:cNvPr id="3" name="Pfeil nach rechts 2"/>
          <p:cNvSpPr/>
          <p:nvPr/>
        </p:nvSpPr>
        <p:spPr>
          <a:xfrm rot="5400000">
            <a:off x="6510215" y="992554"/>
            <a:ext cx="34387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Pfeil nach rechts 3"/>
          <p:cNvSpPr/>
          <p:nvPr/>
        </p:nvSpPr>
        <p:spPr>
          <a:xfrm rot="5400000">
            <a:off x="6193693" y="4192956"/>
            <a:ext cx="34387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746509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8649" y="732374"/>
            <a:ext cx="7514701" cy="53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802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3200" dirty="0" smtClean="0"/>
              <a:t>Gesundheit der Bevölkerung: komplexe Problemlagen</a:t>
            </a:r>
            <a:endParaRPr lang="de-AT" sz="3200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09600" y="1268761"/>
            <a:ext cx="10972800" cy="4525963"/>
          </a:xfrm>
        </p:spPr>
        <p:txBody>
          <a:bodyPr/>
          <a:lstStyle/>
          <a:p>
            <a:endParaRPr lang="de-AT" sz="1900" b="1" dirty="0" smtClean="0"/>
          </a:p>
          <a:p>
            <a:r>
              <a:rPr lang="de-AT" sz="1900" b="1" dirty="0" smtClean="0"/>
              <a:t>Dominanz chronischer Erkrankungen</a:t>
            </a:r>
          </a:p>
          <a:p>
            <a:pPr lvl="1"/>
            <a:r>
              <a:rPr lang="de-AT" sz="1600" dirty="0" smtClean="0"/>
              <a:t>Herz-Kreislauf- sowie Krebserkrankungen, ¾ aller Todesfälle sind auch häufigste Entlassungsdiagnosen</a:t>
            </a:r>
          </a:p>
          <a:p>
            <a:pPr lvl="1"/>
            <a:r>
              <a:rPr lang="de-AT" sz="1600" dirty="0" smtClean="0"/>
              <a:t>chronische Krankheiten oder dauerhaftes gesundheitliche Problem (=2,6 Mio. Einwohner/innen, 37,1%  der Bevölkerung )</a:t>
            </a:r>
          </a:p>
          <a:p>
            <a:pPr lvl="1"/>
            <a:r>
              <a:rPr lang="de-AT" sz="1600" dirty="0" err="1" smtClean="0"/>
              <a:t>Demenzielle</a:t>
            </a:r>
            <a:r>
              <a:rPr lang="de-AT" sz="1600" dirty="0" smtClean="0"/>
              <a:t> Erkrankungen, (von derzeit 100.000 auf 270.000 im Jahr 2050)</a:t>
            </a:r>
          </a:p>
          <a:p>
            <a:r>
              <a:rPr lang="de-AT" sz="1900" b="1" dirty="0" smtClean="0"/>
              <a:t>Verletzungen und Vergiftunge</a:t>
            </a:r>
            <a:r>
              <a:rPr lang="de-AT" sz="1900" dirty="0" smtClean="0"/>
              <a:t>n </a:t>
            </a:r>
            <a:r>
              <a:rPr lang="de-AT" sz="1600" dirty="0" smtClean="0"/>
              <a:t>(pro Jahr rd. 235.000 Pers. mit Verletzung in KH)</a:t>
            </a:r>
          </a:p>
          <a:p>
            <a:r>
              <a:rPr lang="de-AT" sz="1900" b="1" dirty="0" smtClean="0"/>
              <a:t>Fragilität mit zunehmendem Alter</a:t>
            </a:r>
          </a:p>
          <a:p>
            <a:pPr lvl="1"/>
            <a:r>
              <a:rPr lang="de-AT" sz="1600" b="1" dirty="0" smtClean="0"/>
              <a:t>Einschränkungen bei Alltagstätigkeiten: </a:t>
            </a:r>
            <a:r>
              <a:rPr lang="de-AT" sz="1600" dirty="0" smtClean="0"/>
              <a:t>47,7% der 85+ jährigen </a:t>
            </a:r>
          </a:p>
          <a:p>
            <a:r>
              <a:rPr lang="de-AT" sz="1900" b="1" dirty="0" smtClean="0"/>
              <a:t>Inanspruchnahme und gestiegene Erwartungshaltungen</a:t>
            </a:r>
          </a:p>
          <a:p>
            <a:pPr lvl="1"/>
            <a:r>
              <a:rPr lang="de-AT" sz="1600" dirty="0" smtClean="0"/>
              <a:t>Häufigere, kürzere Aufenthalte in Spitälern</a:t>
            </a:r>
          </a:p>
          <a:p>
            <a:pPr lvl="1"/>
            <a:r>
              <a:rPr lang="de-AT" sz="1600" dirty="0"/>
              <a:t>Gestiegene </a:t>
            </a:r>
            <a:r>
              <a:rPr lang="de-AT" sz="1600" dirty="0" smtClean="0"/>
              <a:t>Arbeitsintensität</a:t>
            </a:r>
            <a:endParaRPr lang="de-AT" sz="1600" dirty="0"/>
          </a:p>
          <a:p>
            <a:pPr lvl="1"/>
            <a:r>
              <a:rPr lang="de-AT" sz="1600" dirty="0" smtClean="0"/>
              <a:t>Zunahme an Pflegegeldbezieher/innen</a:t>
            </a:r>
          </a:p>
          <a:p>
            <a:pPr lvl="1"/>
            <a:r>
              <a:rPr lang="de-AT" sz="1600" dirty="0" smtClean="0"/>
              <a:t>Zunahme an Pflegepersonal (absolut) </a:t>
            </a:r>
          </a:p>
        </p:txBody>
      </p:sp>
      <p:sp>
        <p:nvSpPr>
          <p:cNvPr id="4" name="Rechteck 3"/>
          <p:cNvSpPr/>
          <p:nvPr/>
        </p:nvSpPr>
        <p:spPr>
          <a:xfrm>
            <a:off x="-48683" y="6525344"/>
            <a:ext cx="116646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000" dirty="0" smtClean="0">
                <a:solidFill>
                  <a:schemeClr val="bg2"/>
                </a:solidFill>
                <a:latin typeface="Lucida Sans Unicode" pitchFamily="34" charset="0"/>
                <a:cs typeface="Lucida Sans Unicode" pitchFamily="34" charset="0"/>
              </a:rPr>
              <a:t>Ergebnisse im Detail: </a:t>
            </a:r>
            <a:br>
              <a:rPr lang="de-AT" sz="1000" dirty="0" smtClean="0">
                <a:solidFill>
                  <a:schemeClr val="bg2"/>
                </a:solidFill>
                <a:latin typeface="Lucida Sans Unicode" pitchFamily="34" charset="0"/>
                <a:cs typeface="Lucida Sans Unicode" pitchFamily="34" charset="0"/>
              </a:rPr>
            </a:br>
            <a:r>
              <a:rPr lang="de-AT" sz="1000" dirty="0" smtClean="0">
                <a:solidFill>
                  <a:schemeClr val="bg2"/>
                </a:solidFill>
                <a:latin typeface="Lucida Sans Unicode" pitchFamily="34" charset="0"/>
                <a:cs typeface="Lucida Sans Unicode" pitchFamily="34" charset="0"/>
              </a:rPr>
              <a:t>http://www.goeg.at/de/BerichtDetail/Gesundheits-und-Krankenpflege-2012.html</a:t>
            </a:r>
            <a:endParaRPr lang="de-AT" sz="1000" dirty="0">
              <a:solidFill>
                <a:schemeClr val="bg2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19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47949" y="713339"/>
            <a:ext cx="6296101" cy="543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3030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Schlussfolgerung II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i="1" dirty="0" smtClean="0"/>
          </a:p>
          <a:p>
            <a:endParaRPr lang="de-AT" i="1" dirty="0"/>
          </a:p>
          <a:p>
            <a:r>
              <a:rPr lang="de-AT" i="1" dirty="0" smtClean="0"/>
              <a:t>Die Arbeitsbedingungen für Gesundheitsberufe stellen einen entscheidenden Faktor für die Behandlungsqualität dar.</a:t>
            </a:r>
          </a:p>
          <a:p>
            <a:r>
              <a:rPr lang="de-AT" i="1" dirty="0" smtClean="0"/>
              <a:t>Die Handlungsebene ist der Ort der Leistungserbringung: Krankenanstalten, Ordinationen, Gesundheit- und Pflegeeinrichtungen….</a:t>
            </a:r>
            <a:endParaRPr lang="de-AT" i="1" dirty="0"/>
          </a:p>
        </p:txBody>
      </p:sp>
    </p:spTree>
    <p:extLst>
      <p:ext uri="{BB962C8B-B14F-4D97-AF65-F5344CB8AC3E}">
        <p14:creationId xmlns:p14="http://schemas.microsoft.com/office/powerpoint/2010/main" val="28532406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320" y="2559685"/>
            <a:ext cx="10515600" cy="1325563"/>
          </a:xfrm>
        </p:spPr>
        <p:txBody>
          <a:bodyPr/>
          <a:lstStyle/>
          <a:p>
            <a:r>
              <a:rPr lang="de-AT" dirty="0" smtClean="0"/>
              <a:t>Reflexion durch Pflegeberufe</a:t>
            </a:r>
            <a:endParaRPr lang="de-AT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09600" y="620688"/>
            <a:ext cx="10972800" cy="576064"/>
          </a:xfrm>
        </p:spPr>
        <p:txBody>
          <a:bodyPr>
            <a:normAutofit fontScale="90000"/>
          </a:bodyPr>
          <a:lstStyle/>
          <a:p>
            <a:r>
              <a:rPr lang="de-AT" dirty="0" smtClean="0"/>
              <a:t>Herausforderungen aus Sicht der Pflegeberufe</a:t>
            </a:r>
          </a:p>
        </p:txBody>
      </p:sp>
      <p:sp>
        <p:nvSpPr>
          <p:cNvPr id="36866" name="Inhaltsplatzhalter 2"/>
          <p:cNvSpPr>
            <a:spLocks noGrp="1"/>
          </p:cNvSpPr>
          <p:nvPr>
            <p:ph idx="1"/>
          </p:nvPr>
        </p:nvSpPr>
        <p:spPr>
          <a:xfrm>
            <a:off x="609600" y="1196753"/>
            <a:ext cx="11247040" cy="4525963"/>
          </a:xfrm>
        </p:spPr>
        <p:txBody>
          <a:bodyPr>
            <a:normAutofit lnSpcReduction="10000"/>
          </a:bodyPr>
          <a:lstStyle/>
          <a:p>
            <a:endParaRPr lang="de-AT" dirty="0" smtClean="0"/>
          </a:p>
          <a:p>
            <a:r>
              <a:rPr lang="de-AT" dirty="0" smtClean="0"/>
              <a:t>Veränderter Bedarf</a:t>
            </a:r>
          </a:p>
          <a:p>
            <a:r>
              <a:rPr lang="de-AT" dirty="0" smtClean="0"/>
              <a:t>komplexes, arbeitsteiliges, fragmentiertes Versorgungssystem</a:t>
            </a:r>
          </a:p>
          <a:p>
            <a:r>
              <a:rPr lang="de-AT" dirty="0" smtClean="0"/>
              <a:t>sinkende Verweildauer</a:t>
            </a:r>
          </a:p>
          <a:p>
            <a:r>
              <a:rPr lang="de-AT" dirty="0" smtClean="0"/>
              <a:t>Drehtüreffekt</a:t>
            </a:r>
          </a:p>
          <a:p>
            <a:pPr lvl="1"/>
            <a:r>
              <a:rPr lang="de-AT" sz="1600" dirty="0" smtClean="0"/>
              <a:t>nicht adäquat ausgebaute Angebote im niedergelassenen Bereich (u. a. </a:t>
            </a:r>
            <a:r>
              <a:rPr lang="de-AT" sz="1600" dirty="0" err="1" smtClean="0"/>
              <a:t>Telemonitoring</a:t>
            </a:r>
            <a:r>
              <a:rPr lang="de-AT" sz="1600" dirty="0" smtClean="0"/>
              <a:t> und -medizin, Pflegeberatung/-</a:t>
            </a:r>
            <a:r>
              <a:rPr lang="de-AT" sz="1600" dirty="0" err="1" smtClean="0"/>
              <a:t>rettung</a:t>
            </a:r>
            <a:r>
              <a:rPr lang="de-AT" sz="1600" dirty="0" smtClean="0"/>
              <a:t>)</a:t>
            </a:r>
          </a:p>
          <a:p>
            <a:pPr lvl="1"/>
            <a:r>
              <a:rPr lang="de-AT" sz="1600" dirty="0" smtClean="0"/>
              <a:t>nicht systematisch organisierte Entlassungen</a:t>
            </a:r>
          </a:p>
          <a:p>
            <a:pPr lvl="1"/>
            <a:r>
              <a:rPr lang="de-AT" sz="1600" dirty="0" smtClean="0"/>
              <a:t>fehlende Koordination von Dienstleitungen und Dienstleistern</a:t>
            </a:r>
          </a:p>
          <a:p>
            <a:r>
              <a:rPr lang="de-AT" dirty="0" smtClean="0"/>
              <a:t>Fehlende Überlegungen in Richtung bedarfsorientierter Grade- und </a:t>
            </a:r>
            <a:r>
              <a:rPr lang="de-AT" dirty="0" err="1" smtClean="0"/>
              <a:t>Skillmix</a:t>
            </a:r>
            <a:endParaRPr lang="de-AT" dirty="0" smtClean="0"/>
          </a:p>
          <a:p>
            <a:pPr lvl="1"/>
            <a:r>
              <a:rPr lang="de-AT" sz="1600" dirty="0" smtClean="0"/>
              <a:t>hinsichtlich Einsatz Pflege- aber auch Gesundheitsberufen insgesamt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68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68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68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Inhaltsplatzhalter 2"/>
          <p:cNvSpPr>
            <a:spLocks noGrp="1"/>
          </p:cNvSpPr>
          <p:nvPr>
            <p:ph idx="1"/>
          </p:nvPr>
        </p:nvSpPr>
        <p:spPr>
          <a:xfrm>
            <a:off x="622301" y="1268761"/>
            <a:ext cx="11618383" cy="5184477"/>
          </a:xfrm>
        </p:spPr>
        <p:txBody>
          <a:bodyPr>
            <a:normAutofit lnSpcReduction="10000"/>
          </a:bodyPr>
          <a:lstStyle/>
          <a:p>
            <a:r>
              <a:rPr lang="de-AT" dirty="0" smtClean="0"/>
              <a:t>Zentrale Koordinationsfunktion im multi-/interprofessionellen Team </a:t>
            </a:r>
            <a:r>
              <a:rPr lang="de-AT" dirty="0" smtClean="0">
                <a:sym typeface="Wingdings" pitchFamily="2" charset="2"/>
              </a:rPr>
              <a:t> </a:t>
            </a:r>
            <a:r>
              <a:rPr lang="de-AT" sz="1800" dirty="0" err="1" smtClean="0"/>
              <a:t>Leadership</a:t>
            </a:r>
            <a:r>
              <a:rPr lang="de-AT" sz="1800" dirty="0" smtClean="0"/>
              <a:t>, Patienten-, Prozess-, Behandlungsmanagement</a:t>
            </a:r>
          </a:p>
          <a:p>
            <a:r>
              <a:rPr lang="de-AT" dirty="0" smtClean="0"/>
              <a:t>Klienten-/Patientenbezogen: Beratung, Information, Anleitung, Schulung, Begleitung durch den Krankheits-/Gesundungs- und Rehabilitationsprozess</a:t>
            </a:r>
          </a:p>
          <a:p>
            <a:r>
              <a:rPr lang="de-AT" dirty="0" smtClean="0"/>
              <a:t>Pflegegeldeinstufung</a:t>
            </a:r>
          </a:p>
          <a:p>
            <a:r>
              <a:rPr lang="de-AT" dirty="0" smtClean="0"/>
              <a:t>Verstärkte Übernahme ärztlicher Tätigkeiten </a:t>
            </a:r>
            <a:r>
              <a:rPr lang="de-AT" dirty="0" smtClean="0">
                <a:sym typeface="Wingdings" pitchFamily="2" charset="2"/>
              </a:rPr>
              <a:t></a:t>
            </a:r>
            <a:r>
              <a:rPr lang="de-AT" sz="1800" dirty="0" smtClean="0"/>
              <a:t> (z.B.: Anhängen von Bluttransfusionen, Triage, Messung </a:t>
            </a:r>
            <a:r>
              <a:rPr lang="de-AT" sz="1800" dirty="0" err="1" smtClean="0"/>
              <a:t>Herzzeitvolumes</a:t>
            </a:r>
            <a:r>
              <a:rPr lang="de-AT" sz="1800" dirty="0" smtClean="0"/>
              <a:t>, Verordnung von Hilfsmitteln, Medikamenten…)</a:t>
            </a:r>
          </a:p>
          <a:p>
            <a:r>
              <a:rPr lang="de-AT" dirty="0" smtClean="0"/>
              <a:t>Gestaltung </a:t>
            </a:r>
            <a:r>
              <a:rPr lang="de-AT" dirty="0" err="1" smtClean="0"/>
              <a:t>niederschwelliger</a:t>
            </a:r>
            <a:r>
              <a:rPr lang="de-AT" dirty="0" smtClean="0"/>
              <a:t> Pflegeangebote und Beratungsleistungen</a:t>
            </a:r>
          </a:p>
          <a:p>
            <a:r>
              <a:rPr lang="de-AT" dirty="0" smtClean="0"/>
              <a:t>Ausdehnung des Fokus auf: Familien, Gemeinden, Schulen aber auch andere Zielgruppen (u.a. Menschen mit Behinderungen)</a:t>
            </a:r>
          </a:p>
          <a:p>
            <a:r>
              <a:rPr lang="de-AT" dirty="0" smtClean="0"/>
              <a:t>Übernahme expliziter verantwortungsvoller Aufgaben in der Gesundheitsförderung und Prävention</a:t>
            </a:r>
          </a:p>
          <a:p>
            <a:endParaRPr lang="de-AT" dirty="0" smtClean="0"/>
          </a:p>
        </p:txBody>
      </p:sp>
      <p:sp>
        <p:nvSpPr>
          <p:cNvPr id="53251" name="Titel 1"/>
          <p:cNvSpPr txBox="1">
            <a:spLocks/>
          </p:cNvSpPr>
          <p:nvPr/>
        </p:nvSpPr>
        <p:spPr bwMode="auto">
          <a:xfrm>
            <a:off x="512663" y="188640"/>
            <a:ext cx="1124796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de-AT" sz="2400" b="1" dirty="0" smtClean="0">
                <a:solidFill>
                  <a:srgbClr val="67726B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Anforderungen an die Pflege </a:t>
            </a:r>
            <a:br>
              <a:rPr lang="de-AT" sz="2400" b="1" dirty="0" smtClean="0">
                <a:solidFill>
                  <a:srgbClr val="67726B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</a:br>
            <a:r>
              <a:rPr lang="de-AT" sz="2400" b="1" dirty="0" smtClean="0">
                <a:solidFill>
                  <a:srgbClr val="67726B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aus Sicht der Fokusgruppen</a:t>
            </a:r>
          </a:p>
        </p:txBody>
      </p:sp>
      <p:sp>
        <p:nvSpPr>
          <p:cNvPr id="4" name="Rechteck 3"/>
          <p:cNvSpPr/>
          <p:nvPr/>
        </p:nvSpPr>
        <p:spPr>
          <a:xfrm>
            <a:off x="-48683" y="6525344"/>
            <a:ext cx="116646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000" dirty="0" smtClean="0">
                <a:solidFill>
                  <a:schemeClr val="bg2"/>
                </a:solidFill>
                <a:latin typeface="Lucida Sans Unicode" pitchFamily="34" charset="0"/>
                <a:cs typeface="Lucida Sans Unicode" pitchFamily="34" charset="0"/>
              </a:rPr>
              <a:t>Ergebnisse im Detail: </a:t>
            </a:r>
            <a:br>
              <a:rPr lang="de-AT" sz="1000" dirty="0" smtClean="0">
                <a:solidFill>
                  <a:schemeClr val="bg2"/>
                </a:solidFill>
                <a:latin typeface="Lucida Sans Unicode" pitchFamily="34" charset="0"/>
                <a:cs typeface="Lucida Sans Unicode" pitchFamily="34" charset="0"/>
              </a:rPr>
            </a:br>
            <a:r>
              <a:rPr lang="de-AT" sz="1000" dirty="0" smtClean="0">
                <a:solidFill>
                  <a:schemeClr val="bg2"/>
                </a:solidFill>
                <a:latin typeface="Lucida Sans Unicode" pitchFamily="34" charset="0"/>
                <a:cs typeface="Lucida Sans Unicode" pitchFamily="34" charset="0"/>
              </a:rPr>
              <a:t>http://www.goeg.at/de/BerichtDetail/Gesundheits-und-Krankenpflege-2012.html</a:t>
            </a:r>
            <a:endParaRPr lang="de-AT" sz="1000" dirty="0">
              <a:solidFill>
                <a:schemeClr val="bg2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800" dirty="0" smtClean="0">
                <a:solidFill>
                  <a:schemeClr val="bg1">
                    <a:lumMod val="50000"/>
                  </a:schemeClr>
                </a:solidFill>
              </a:rPr>
              <a:t>Ergebnis der Befragung von Pflegepraxis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09600" y="1268760"/>
            <a:ext cx="10972800" cy="5256584"/>
          </a:xfrm>
        </p:spPr>
        <p:txBody>
          <a:bodyPr>
            <a:normAutofit/>
          </a:bodyPr>
          <a:lstStyle/>
          <a:p>
            <a:r>
              <a:rPr lang="de-AT" dirty="0" smtClean="0"/>
              <a:t>Pflegeausbildungen bereiten </a:t>
            </a:r>
            <a:r>
              <a:rPr lang="de-AT" b="1" dirty="0" smtClean="0"/>
              <a:t>befriedigend</a:t>
            </a:r>
            <a:r>
              <a:rPr lang="de-AT" dirty="0" smtClean="0"/>
              <a:t> für die Arbeit vor</a:t>
            </a:r>
          </a:p>
          <a:p>
            <a:r>
              <a:rPr lang="de-AT" dirty="0" smtClean="0"/>
              <a:t>Defizite </a:t>
            </a:r>
          </a:p>
          <a:p>
            <a:pPr lvl="1"/>
            <a:r>
              <a:rPr lang="de-AT" dirty="0" smtClean="0"/>
              <a:t>Arbeit mit speziellen Zielgruppen</a:t>
            </a:r>
          </a:p>
          <a:p>
            <a:pPr lvl="2"/>
            <a:r>
              <a:rPr lang="de-AT" dirty="0" smtClean="0"/>
              <a:t>allgemein-psychiatrischen KH, </a:t>
            </a:r>
          </a:p>
          <a:p>
            <a:pPr lvl="2"/>
            <a:r>
              <a:rPr lang="de-AT" dirty="0" smtClean="0"/>
              <a:t>Abhängigkeitskrankheiten, </a:t>
            </a:r>
          </a:p>
          <a:p>
            <a:pPr lvl="2"/>
            <a:r>
              <a:rPr lang="de-AT" dirty="0" err="1" smtClean="0"/>
              <a:t>Geronto</a:t>
            </a:r>
            <a:r>
              <a:rPr lang="de-AT" dirty="0" smtClean="0"/>
              <a:t>-psychiatrischen KH</a:t>
            </a:r>
          </a:p>
          <a:p>
            <a:pPr lvl="2"/>
            <a:r>
              <a:rPr lang="de-AT" dirty="0" smtClean="0"/>
              <a:t>Behinderungen,</a:t>
            </a:r>
          </a:p>
          <a:p>
            <a:pPr lvl="2"/>
            <a:r>
              <a:rPr lang="de-AT" dirty="0" smtClean="0"/>
              <a:t>Onkologischen Erkrankungen </a:t>
            </a:r>
          </a:p>
          <a:p>
            <a:pPr lvl="1"/>
            <a:r>
              <a:rPr lang="de-AT" dirty="0" smtClean="0"/>
              <a:t>Delegation von Aufgaben und Tätigkeiten</a:t>
            </a:r>
          </a:p>
          <a:p>
            <a:pPr lvl="1"/>
            <a:r>
              <a:rPr lang="de-AT" dirty="0" smtClean="0"/>
              <a:t>psychosoziale Alltagsbegleitung</a:t>
            </a:r>
          </a:p>
          <a:p>
            <a:pPr lvl="1"/>
            <a:r>
              <a:rPr lang="de-AT" dirty="0" smtClean="0"/>
              <a:t>therapeutische Kommunikation</a:t>
            </a:r>
          </a:p>
          <a:p>
            <a:pPr lvl="1"/>
            <a:r>
              <a:rPr lang="de-AT" dirty="0" smtClean="0"/>
              <a:t>Ausnahme- und Krisensituationen</a:t>
            </a:r>
          </a:p>
          <a:p>
            <a:pPr lvl="1"/>
            <a:r>
              <a:rPr lang="de-AT" dirty="0" smtClean="0"/>
              <a:t>Mitwirkung bei Diagnostik und Therapie</a:t>
            </a:r>
          </a:p>
        </p:txBody>
      </p:sp>
      <p:sp>
        <p:nvSpPr>
          <p:cNvPr id="5" name="Rechteck 4"/>
          <p:cNvSpPr/>
          <p:nvPr/>
        </p:nvSpPr>
        <p:spPr>
          <a:xfrm>
            <a:off x="-48683" y="6525344"/>
            <a:ext cx="116646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000" dirty="0" smtClean="0">
                <a:solidFill>
                  <a:schemeClr val="bg2"/>
                </a:solidFill>
                <a:latin typeface="Lucida Sans Unicode" pitchFamily="34" charset="0"/>
                <a:cs typeface="Lucida Sans Unicode" pitchFamily="34" charset="0"/>
              </a:rPr>
              <a:t>Ergebnisse im Detail: </a:t>
            </a:r>
            <a:br>
              <a:rPr lang="de-AT" sz="1000" dirty="0" smtClean="0">
                <a:solidFill>
                  <a:schemeClr val="bg2"/>
                </a:solidFill>
                <a:latin typeface="Lucida Sans Unicode" pitchFamily="34" charset="0"/>
                <a:cs typeface="Lucida Sans Unicode" pitchFamily="34" charset="0"/>
              </a:rPr>
            </a:br>
            <a:r>
              <a:rPr lang="de-AT" sz="1000" dirty="0" smtClean="0">
                <a:solidFill>
                  <a:schemeClr val="bg2"/>
                </a:solidFill>
                <a:latin typeface="Lucida Sans Unicode" pitchFamily="34" charset="0"/>
                <a:cs typeface="Lucida Sans Unicode" pitchFamily="34" charset="0"/>
              </a:rPr>
              <a:t>http://www.goeg.at/de/BerichtDetail/Gesundheits-und-Krankenpflege-2012.html</a:t>
            </a:r>
            <a:endParaRPr lang="de-AT" sz="1000" dirty="0">
              <a:solidFill>
                <a:schemeClr val="bg2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9704" y="2559685"/>
            <a:ext cx="10515600" cy="1325563"/>
          </a:xfrm>
        </p:spPr>
        <p:txBody>
          <a:bodyPr/>
          <a:lstStyle/>
          <a:p>
            <a:r>
              <a:rPr lang="de-AT" dirty="0" smtClean="0"/>
              <a:t>Reform der Pflegeausbildung</a:t>
            </a:r>
            <a:endParaRPr lang="de-AT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 bwMode="auto">
          <a:xfrm>
            <a:off x="1062567" y="5300664"/>
            <a:ext cx="8449733" cy="84137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e-AT" dirty="0">
                <a:solidFill>
                  <a:schemeClr val="bg2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Berufsgruppe(n) zur Unterstützung </a:t>
            </a:r>
            <a:br>
              <a:rPr lang="de-AT" dirty="0">
                <a:solidFill>
                  <a:schemeClr val="bg2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</a:br>
            <a:r>
              <a:rPr lang="de-AT" sz="1200" dirty="0">
                <a:solidFill>
                  <a:schemeClr val="bg2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(unterstützt unter direkter oder indirekter Aufsicht)</a:t>
            </a:r>
          </a:p>
        </p:txBody>
      </p:sp>
      <p:sp>
        <p:nvSpPr>
          <p:cNvPr id="6" name="Abgerundetes Rechteck 5"/>
          <p:cNvSpPr/>
          <p:nvPr/>
        </p:nvSpPr>
        <p:spPr bwMode="auto">
          <a:xfrm>
            <a:off x="1062567" y="4365625"/>
            <a:ext cx="7871883" cy="83978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e-AT" dirty="0" err="1">
                <a:solidFill>
                  <a:schemeClr val="bg2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Enrolled</a:t>
            </a:r>
            <a:r>
              <a:rPr lang="de-AT" dirty="0">
                <a:solidFill>
                  <a:schemeClr val="bg2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/</a:t>
            </a:r>
            <a:r>
              <a:rPr lang="de-AT" dirty="0" err="1">
                <a:solidFill>
                  <a:schemeClr val="bg2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Licensed</a:t>
            </a:r>
            <a:r>
              <a:rPr lang="de-AT" dirty="0">
                <a:solidFill>
                  <a:schemeClr val="bg2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de-AT" dirty="0" err="1">
                <a:solidFill>
                  <a:schemeClr val="bg2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practical</a:t>
            </a:r>
            <a:r>
              <a:rPr lang="de-AT" dirty="0">
                <a:solidFill>
                  <a:schemeClr val="bg2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 Nurse</a:t>
            </a:r>
          </a:p>
          <a:p>
            <a:pPr>
              <a:defRPr/>
            </a:pPr>
            <a:r>
              <a:rPr lang="de-AT" sz="1200" dirty="0">
                <a:solidFill>
                  <a:schemeClr val="bg2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(übt Beruf innerhalb definierter Grenzen </a:t>
            </a:r>
            <a:br>
              <a:rPr lang="de-AT" sz="1200" dirty="0">
                <a:solidFill>
                  <a:schemeClr val="bg2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</a:br>
            <a:r>
              <a:rPr lang="de-AT" sz="1200" dirty="0">
                <a:solidFill>
                  <a:schemeClr val="bg2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unter direkter oder indirekter Aufsicht aus) </a:t>
            </a:r>
          </a:p>
        </p:txBody>
      </p:sp>
      <p:sp>
        <p:nvSpPr>
          <p:cNvPr id="7" name="Abgerundetes Rechteck 6"/>
          <p:cNvSpPr/>
          <p:nvPr/>
        </p:nvSpPr>
        <p:spPr bwMode="auto">
          <a:xfrm>
            <a:off x="1062567" y="3436939"/>
            <a:ext cx="7205133" cy="84137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e-AT" dirty="0">
                <a:solidFill>
                  <a:schemeClr val="bg2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Registered Nurse</a:t>
            </a:r>
          </a:p>
          <a:p>
            <a:pPr>
              <a:defRPr/>
            </a:pPr>
            <a:r>
              <a:rPr lang="de-AT" sz="1200" dirty="0">
                <a:solidFill>
                  <a:schemeClr val="bg2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(selbstbestimmt, selbständig, </a:t>
            </a:r>
            <a:br>
              <a:rPr lang="de-AT" sz="1200" dirty="0">
                <a:solidFill>
                  <a:schemeClr val="bg2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</a:br>
            <a:r>
              <a:rPr lang="de-AT" sz="1200" dirty="0">
                <a:solidFill>
                  <a:schemeClr val="bg2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zertifizierte Ausbildungsprogramme, laufende Weiterqualifikation)</a:t>
            </a:r>
          </a:p>
        </p:txBody>
      </p:sp>
      <p:sp>
        <p:nvSpPr>
          <p:cNvPr id="8" name="Abgerundetes Rechteck 7"/>
          <p:cNvSpPr/>
          <p:nvPr/>
        </p:nvSpPr>
        <p:spPr bwMode="auto">
          <a:xfrm>
            <a:off x="1062568" y="2493964"/>
            <a:ext cx="6568017" cy="83978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e-AT" dirty="0">
                <a:solidFill>
                  <a:schemeClr val="bg2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Nurse </a:t>
            </a:r>
            <a:r>
              <a:rPr lang="de-AT" dirty="0" err="1">
                <a:solidFill>
                  <a:schemeClr val="bg2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Specialist</a:t>
            </a:r>
            <a:endParaRPr lang="de-AT" dirty="0">
              <a:solidFill>
                <a:schemeClr val="bg2">
                  <a:lumMod val="50000"/>
                </a:schemeClr>
              </a:solidFill>
              <a:latin typeface="Lucida Sans Unicode" pitchFamily="34" charset="0"/>
              <a:cs typeface="Lucida Sans Unicode" pitchFamily="34" charset="0"/>
            </a:endParaRPr>
          </a:p>
          <a:p>
            <a:pPr>
              <a:defRPr/>
            </a:pPr>
            <a:r>
              <a:rPr lang="de-AT" sz="1200" dirty="0">
                <a:solidFill>
                  <a:schemeClr val="bg2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(aufbauend auf Grundausbildung </a:t>
            </a:r>
            <a:br>
              <a:rPr lang="de-AT" sz="1200" dirty="0">
                <a:solidFill>
                  <a:schemeClr val="bg2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</a:br>
            <a:r>
              <a:rPr lang="de-AT" sz="1200" dirty="0">
                <a:solidFill>
                  <a:schemeClr val="bg2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mit weiterführender Kompetenz in einem Spezialbereich)</a:t>
            </a:r>
          </a:p>
        </p:txBody>
      </p:sp>
      <p:sp>
        <p:nvSpPr>
          <p:cNvPr id="9" name="Abgerundetes Rechteck 8"/>
          <p:cNvSpPr/>
          <p:nvPr/>
        </p:nvSpPr>
        <p:spPr bwMode="auto">
          <a:xfrm>
            <a:off x="1062567" y="1557338"/>
            <a:ext cx="5759549" cy="84137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e-AT" dirty="0" err="1">
                <a:solidFill>
                  <a:schemeClr val="bg2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Advanced</a:t>
            </a:r>
            <a:r>
              <a:rPr lang="de-AT" dirty="0">
                <a:solidFill>
                  <a:schemeClr val="bg2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 Practice Nurse (</a:t>
            </a:r>
            <a:r>
              <a:rPr lang="de-AT" dirty="0" smtClean="0">
                <a:solidFill>
                  <a:schemeClr val="bg2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APN)</a:t>
            </a:r>
            <a:endParaRPr lang="de-AT" dirty="0">
              <a:solidFill>
                <a:schemeClr val="bg2">
                  <a:lumMod val="50000"/>
                </a:schemeClr>
              </a:solidFill>
              <a:latin typeface="Lucida Sans Unicode" pitchFamily="34" charset="0"/>
              <a:cs typeface="Lucida Sans Unicode" pitchFamily="34" charset="0"/>
            </a:endParaRPr>
          </a:p>
          <a:p>
            <a:pPr>
              <a:defRPr/>
            </a:pPr>
            <a:r>
              <a:rPr lang="de-AT" sz="1200" dirty="0">
                <a:solidFill>
                  <a:schemeClr val="bg2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(erweiterte vertiefte Fachpraxis in klar definierten Aufgabenfeldern, wissenschaftliche Weiterentwicklung des Faches)</a:t>
            </a:r>
          </a:p>
        </p:txBody>
      </p:sp>
      <p:sp>
        <p:nvSpPr>
          <p:cNvPr id="10" name="Ellipse 9"/>
          <p:cNvSpPr/>
          <p:nvPr/>
        </p:nvSpPr>
        <p:spPr bwMode="auto">
          <a:xfrm>
            <a:off x="9072034" y="5300664"/>
            <a:ext cx="2785533" cy="84137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de-AT" sz="1400" dirty="0">
                <a:solidFill>
                  <a:schemeClr val="bg2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u.a. </a:t>
            </a:r>
            <a:r>
              <a:rPr lang="de-AT" sz="1400" dirty="0" smtClean="0">
                <a:solidFill>
                  <a:schemeClr val="bg2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Unterstützungs-</a:t>
            </a:r>
            <a:r>
              <a:rPr lang="de-AT" sz="1400" dirty="0" err="1" smtClean="0">
                <a:solidFill>
                  <a:schemeClr val="bg2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kräfte</a:t>
            </a:r>
            <a:endParaRPr lang="de-AT" sz="1400" dirty="0">
              <a:solidFill>
                <a:schemeClr val="bg2">
                  <a:lumMod val="50000"/>
                </a:schemeClr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1" name="Ellipse 10"/>
          <p:cNvSpPr/>
          <p:nvPr/>
        </p:nvSpPr>
        <p:spPr bwMode="auto">
          <a:xfrm>
            <a:off x="8398934" y="4437112"/>
            <a:ext cx="2978151" cy="83978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AT" sz="1400" dirty="0">
                <a:solidFill>
                  <a:schemeClr val="bg2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Pflegeassistenz</a:t>
            </a:r>
          </a:p>
        </p:txBody>
      </p:sp>
      <p:sp>
        <p:nvSpPr>
          <p:cNvPr id="12" name="Ellipse 11"/>
          <p:cNvSpPr/>
          <p:nvPr/>
        </p:nvSpPr>
        <p:spPr bwMode="auto">
          <a:xfrm>
            <a:off x="7727951" y="3508425"/>
            <a:ext cx="3361267" cy="84137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accent5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AT" sz="1400" dirty="0">
                <a:solidFill>
                  <a:schemeClr val="bg2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Gehobener Dienst für </a:t>
            </a:r>
            <a:r>
              <a:rPr lang="de-AT" sz="1400" dirty="0" err="1">
                <a:solidFill>
                  <a:schemeClr val="bg2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GuK</a:t>
            </a:r>
            <a:r>
              <a:rPr lang="de-AT" sz="1400" dirty="0">
                <a:solidFill>
                  <a:schemeClr val="bg2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 (Generalist/innen)</a:t>
            </a:r>
          </a:p>
        </p:txBody>
      </p:sp>
      <p:sp>
        <p:nvSpPr>
          <p:cNvPr id="13" name="Ellipse 12"/>
          <p:cNvSpPr/>
          <p:nvPr/>
        </p:nvSpPr>
        <p:spPr bwMode="auto">
          <a:xfrm>
            <a:off x="7247832" y="2492897"/>
            <a:ext cx="3168649" cy="83978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accent5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AT" sz="1300" dirty="0">
                <a:solidFill>
                  <a:schemeClr val="bg2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Kompetenz-vertiefende Spezialisierungen</a:t>
            </a:r>
          </a:p>
        </p:txBody>
      </p:sp>
      <p:sp>
        <p:nvSpPr>
          <p:cNvPr id="14" name="Ellipse 13"/>
          <p:cNvSpPr/>
          <p:nvPr/>
        </p:nvSpPr>
        <p:spPr bwMode="auto">
          <a:xfrm>
            <a:off x="6575757" y="1484784"/>
            <a:ext cx="3168649" cy="9144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accent5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AT" sz="1300" dirty="0">
                <a:solidFill>
                  <a:schemeClr val="bg2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Kompetenz-erweiternde Spezialisierungen</a:t>
            </a:r>
          </a:p>
        </p:txBody>
      </p:sp>
      <p:sp>
        <p:nvSpPr>
          <p:cNvPr id="22" name="Textfeld 5"/>
          <p:cNvSpPr txBox="1">
            <a:spLocks noChangeArrowheads="1"/>
          </p:cNvSpPr>
          <p:nvPr/>
        </p:nvSpPr>
        <p:spPr bwMode="auto">
          <a:xfrm>
            <a:off x="8208236" y="6335712"/>
            <a:ext cx="393719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de-AT" sz="1100" dirty="0" smtClean="0">
                <a:solidFill>
                  <a:schemeClr val="bg2">
                    <a:lumMod val="75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Quelle und Darstellung: GÖG/ÖBIG 2012 </a:t>
            </a:r>
            <a:endParaRPr lang="de-AT" sz="1100" dirty="0">
              <a:solidFill>
                <a:schemeClr val="bg2">
                  <a:lumMod val="75000"/>
                </a:schemeClr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7" name="Legende mit Linie 1 16"/>
          <p:cNvSpPr/>
          <p:nvPr/>
        </p:nvSpPr>
        <p:spPr>
          <a:xfrm>
            <a:off x="10033001" y="1916114"/>
            <a:ext cx="1919817" cy="504825"/>
          </a:xfrm>
          <a:prstGeom prst="borderCallout1">
            <a:avLst>
              <a:gd name="adj1" fmla="val 103564"/>
              <a:gd name="adj2" fmla="val 50212"/>
              <a:gd name="adj3" fmla="val 312756"/>
              <a:gd name="adj4" fmla="val 17739"/>
            </a:avLst>
          </a:prstGeom>
          <a:noFill/>
          <a:ln>
            <a:solidFill>
              <a:srgbClr val="6772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AT" sz="2400" dirty="0">
                <a:solidFill>
                  <a:srgbClr val="67726B"/>
                </a:solidFill>
              </a:rPr>
              <a:t>Bachelor</a:t>
            </a:r>
          </a:p>
        </p:txBody>
      </p:sp>
      <p:sp>
        <p:nvSpPr>
          <p:cNvPr id="19" name="Titel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solidFill>
                  <a:schemeClr val="bg2">
                    <a:lumMod val="75000"/>
                  </a:schemeClr>
                </a:solidFill>
              </a:rPr>
              <a:t>ICN Pflegekompetenzmodell </a:t>
            </a:r>
            <a:br>
              <a:rPr lang="de-AT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de-AT" dirty="0" smtClean="0">
                <a:solidFill>
                  <a:schemeClr val="accent5"/>
                </a:solidFill>
              </a:rPr>
              <a:t>Zukunft in Österreich?</a:t>
            </a:r>
            <a:endParaRPr lang="de-AT" dirty="0">
              <a:solidFill>
                <a:schemeClr val="accent5"/>
              </a:solidFill>
            </a:endParaRPr>
          </a:p>
        </p:txBody>
      </p:sp>
      <p:sp>
        <p:nvSpPr>
          <p:cNvPr id="21" name="Legende mit Linie 1 20"/>
          <p:cNvSpPr/>
          <p:nvPr/>
        </p:nvSpPr>
        <p:spPr>
          <a:xfrm>
            <a:off x="9456374" y="1124745"/>
            <a:ext cx="1919817" cy="504825"/>
          </a:xfrm>
          <a:prstGeom prst="borderCallout1">
            <a:avLst>
              <a:gd name="adj1" fmla="val 103564"/>
              <a:gd name="adj2" fmla="val 50212"/>
              <a:gd name="adj3" fmla="val 171615"/>
              <a:gd name="adj4" fmla="val -14426"/>
            </a:avLst>
          </a:prstGeom>
          <a:noFill/>
          <a:ln>
            <a:solidFill>
              <a:srgbClr val="6772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AT" sz="2400" dirty="0" smtClean="0">
                <a:solidFill>
                  <a:srgbClr val="67726B"/>
                </a:solidFill>
              </a:rPr>
              <a:t>Master</a:t>
            </a:r>
            <a:endParaRPr lang="de-AT" sz="2400" dirty="0">
              <a:solidFill>
                <a:srgbClr val="67726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2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7512" y="2584069"/>
            <a:ext cx="10515600" cy="1325563"/>
          </a:xfrm>
        </p:spPr>
        <p:txBody>
          <a:bodyPr/>
          <a:lstStyle/>
          <a:p>
            <a:r>
              <a:rPr lang="de-AT" dirty="0" smtClean="0"/>
              <a:t>Rahmenbedingungen erfolgreicher Reformen</a:t>
            </a:r>
            <a:endParaRPr lang="de-AT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Rechteck 2"/>
          <p:cNvSpPr/>
          <p:nvPr/>
        </p:nvSpPr>
        <p:spPr>
          <a:xfrm>
            <a:off x="3048000" y="2551837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AT" b="1" dirty="0" err="1" smtClean="0"/>
              <a:t>Health</a:t>
            </a:r>
            <a:r>
              <a:rPr lang="de-AT" b="1" dirty="0" smtClean="0"/>
              <a:t> Working Papers</a:t>
            </a:r>
          </a:p>
          <a:p>
            <a:r>
              <a:rPr lang="en-US" b="1" dirty="0" smtClean="0"/>
              <a:t>OECD Health Working Paper No. 54</a:t>
            </a:r>
          </a:p>
          <a:p>
            <a:endParaRPr lang="en-US" b="1" dirty="0" smtClean="0"/>
          </a:p>
          <a:p>
            <a:r>
              <a:rPr lang="en-US" b="1" dirty="0" smtClean="0"/>
              <a:t>NURSES IN ADVANCED ROLES: A DESCRIPTION AND EVALUATION OF EXPERIENCES IN 12</a:t>
            </a:r>
          </a:p>
          <a:p>
            <a:r>
              <a:rPr lang="de-AT" b="1" dirty="0" smtClean="0"/>
              <a:t>DEVELOPED COUNTRIES</a:t>
            </a:r>
          </a:p>
          <a:p>
            <a:endParaRPr lang="de-AT" b="1" dirty="0" smtClean="0"/>
          </a:p>
          <a:p>
            <a:r>
              <a:rPr lang="fr-FR" b="1" dirty="0" smtClean="0"/>
              <a:t>Marie-Laure Delamaire and </a:t>
            </a:r>
            <a:r>
              <a:rPr lang="fr-FR" b="1" dirty="0" err="1" smtClean="0"/>
              <a:t>Gaetan</a:t>
            </a:r>
            <a:r>
              <a:rPr lang="fr-FR" b="1" dirty="0" smtClean="0"/>
              <a:t> </a:t>
            </a:r>
            <a:r>
              <a:rPr lang="fr-FR" b="1" dirty="0" err="1" smtClean="0"/>
              <a:t>Lafortune</a:t>
            </a:r>
            <a:endParaRPr lang="de-AT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3"/>
          <p:cNvSpPr>
            <a:spLocks noGrp="1"/>
          </p:cNvSpPr>
          <p:nvPr>
            <p:ph type="title"/>
          </p:nvPr>
        </p:nvSpPr>
        <p:spPr>
          <a:xfrm>
            <a:off x="609600" y="782639"/>
            <a:ext cx="10972800" cy="414337"/>
          </a:xfrm>
        </p:spPr>
        <p:txBody>
          <a:bodyPr>
            <a:noAutofit/>
          </a:bodyPr>
          <a:lstStyle/>
          <a:p>
            <a:pPr eaLnBrk="1" hangingPunct="1"/>
            <a:r>
              <a:rPr lang="de-AT" altLang="de-DE" sz="3200" dirty="0" smtClean="0"/>
              <a:t>Anpassungsfähige Gesundheitssysteme – Erfolgsfaktor Gesundheitspersonal</a:t>
            </a:r>
            <a:endParaRPr lang="de-AT" altLang="de-DE" sz="3200" dirty="0" smtClean="0">
              <a:solidFill>
                <a:srgbClr val="FF0000"/>
              </a:solidFill>
            </a:endParaRPr>
          </a:p>
        </p:txBody>
      </p:sp>
      <p:sp>
        <p:nvSpPr>
          <p:cNvPr id="19459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19F7F4-54E5-46CC-82BA-0D4A83E898FB}" type="slidenum">
              <a:rPr lang="de-AT" altLang="de-DE"/>
              <a:pPr/>
              <a:t>5</a:t>
            </a:fld>
            <a:endParaRPr lang="de-AT" altLang="de-DE"/>
          </a:p>
        </p:txBody>
      </p:sp>
      <p:sp>
        <p:nvSpPr>
          <p:cNvPr id="19460" name="Textfeld 9"/>
          <p:cNvSpPr txBox="1">
            <a:spLocks noChangeArrowheads="1"/>
          </p:cNvSpPr>
          <p:nvPr/>
        </p:nvSpPr>
        <p:spPr bwMode="auto">
          <a:xfrm>
            <a:off x="747184" y="5802314"/>
            <a:ext cx="1075266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e-AT" altLang="de-DE" sz="1200" dirty="0">
                <a:solidFill>
                  <a:srgbClr val="67726B"/>
                </a:solidFill>
                <a:latin typeface="Lucida Sans Unicode" pitchFamily="34" charset="0"/>
              </a:rPr>
              <a:t>Quelle: European </a:t>
            </a:r>
            <a:r>
              <a:rPr lang="de-AT" altLang="de-DE" sz="1200" dirty="0" err="1">
                <a:solidFill>
                  <a:srgbClr val="67726B"/>
                </a:solidFill>
                <a:latin typeface="Lucida Sans Unicode" pitchFamily="34" charset="0"/>
              </a:rPr>
              <a:t>Commission</a:t>
            </a:r>
            <a:r>
              <a:rPr lang="de-AT" altLang="de-DE" sz="1200" dirty="0">
                <a:solidFill>
                  <a:srgbClr val="67726B"/>
                </a:solidFill>
                <a:latin typeface="Lucida Sans Unicode" pitchFamily="34" charset="0"/>
              </a:rPr>
              <a:t>, Communication </a:t>
            </a:r>
            <a:r>
              <a:rPr lang="de-AT" altLang="de-DE" sz="1200" dirty="0" err="1">
                <a:solidFill>
                  <a:srgbClr val="67726B"/>
                </a:solidFill>
                <a:latin typeface="Lucida Sans Unicode" pitchFamily="34" charset="0"/>
              </a:rPr>
              <a:t>from</a:t>
            </a:r>
            <a:r>
              <a:rPr lang="de-AT" altLang="de-DE" sz="1200" dirty="0">
                <a:solidFill>
                  <a:srgbClr val="67726B"/>
                </a:solidFill>
                <a:latin typeface="Lucida Sans Unicode" pitchFamily="34" charset="0"/>
              </a:rPr>
              <a:t> </a:t>
            </a:r>
            <a:r>
              <a:rPr lang="de-AT" altLang="de-DE" sz="1200" dirty="0" err="1">
                <a:solidFill>
                  <a:srgbClr val="67726B"/>
                </a:solidFill>
                <a:latin typeface="Lucida Sans Unicode" pitchFamily="34" charset="0"/>
              </a:rPr>
              <a:t>the</a:t>
            </a:r>
            <a:r>
              <a:rPr lang="de-AT" altLang="de-DE" sz="1200" dirty="0">
                <a:solidFill>
                  <a:srgbClr val="67726B"/>
                </a:solidFill>
                <a:latin typeface="Lucida Sans Unicode" pitchFamily="34" charset="0"/>
              </a:rPr>
              <a:t> </a:t>
            </a:r>
            <a:r>
              <a:rPr lang="de-AT" altLang="de-DE" sz="1200" dirty="0" err="1">
                <a:solidFill>
                  <a:srgbClr val="67726B"/>
                </a:solidFill>
                <a:latin typeface="Lucida Sans Unicode" pitchFamily="34" charset="0"/>
              </a:rPr>
              <a:t>commission</a:t>
            </a:r>
            <a:r>
              <a:rPr lang="de-AT" altLang="de-DE" sz="1200" dirty="0">
                <a:solidFill>
                  <a:srgbClr val="67726B"/>
                </a:solidFill>
                <a:latin typeface="Lucida Sans Unicode" pitchFamily="34" charset="0"/>
              </a:rPr>
              <a:t> o</a:t>
            </a:r>
            <a:r>
              <a:rPr lang="en-US" altLang="de-DE" sz="1200" dirty="0">
                <a:solidFill>
                  <a:srgbClr val="67726B"/>
                </a:solidFill>
                <a:latin typeface="Lucida Sans Unicode" pitchFamily="34" charset="0"/>
              </a:rPr>
              <a:t>n effective, accessible and resilient health systems </a:t>
            </a:r>
            <a:r>
              <a:rPr lang="de-AT" altLang="de-DE" sz="1200" dirty="0">
                <a:solidFill>
                  <a:srgbClr val="67726B"/>
                </a:solidFill>
                <a:latin typeface="Lucida Sans Unicode" pitchFamily="34" charset="0"/>
              </a:rPr>
              <a:t>COM(2014) 215 final, 12.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2544234" y="6356351"/>
            <a:ext cx="7776633" cy="365125"/>
          </a:xfrm>
        </p:spPr>
        <p:txBody>
          <a:bodyPr/>
          <a:lstStyle/>
          <a:p>
            <a:pPr>
              <a:defRPr/>
            </a:pPr>
            <a:r>
              <a:rPr lang="de-AT" dirty="0"/>
              <a:t>Die Folien sind nur im Zusammenhang mit dem Vortrag verwendbar.</a:t>
            </a:r>
          </a:p>
        </p:txBody>
      </p:sp>
      <p:sp>
        <p:nvSpPr>
          <p:cNvPr id="11" name="Ellipse 10"/>
          <p:cNvSpPr/>
          <p:nvPr/>
        </p:nvSpPr>
        <p:spPr>
          <a:xfrm>
            <a:off x="1007534" y="1539876"/>
            <a:ext cx="3263900" cy="15287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AT" dirty="0">
                <a:solidFill>
                  <a:srgbClr val="67726B"/>
                </a:solidFill>
                <a:latin typeface="Lucida Sans Unicode" pitchFamily="34" charset="0"/>
                <a:cs typeface="Lucida Sans Unicode" pitchFamily="34" charset="0"/>
              </a:rPr>
              <a:t>ausreichende Anzahl</a:t>
            </a:r>
            <a:endParaRPr lang="de-A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3727451" y="1520825"/>
            <a:ext cx="3266016" cy="13795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AT" sz="2000" dirty="0">
                <a:solidFill>
                  <a:srgbClr val="67726B"/>
                </a:solidFill>
                <a:latin typeface="Lucida Sans Unicode" pitchFamily="34" charset="0"/>
                <a:cs typeface="Lucida Sans Unicode" pitchFamily="34" charset="0"/>
              </a:rPr>
              <a:t>richtige Skills</a:t>
            </a:r>
            <a:endParaRPr lang="de-A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5903385" y="1773238"/>
            <a:ext cx="3263900" cy="15113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AT" dirty="0">
                <a:solidFill>
                  <a:srgbClr val="67726B"/>
                </a:solidFill>
                <a:latin typeface="Lucida Sans Unicode" pitchFamily="34" charset="0"/>
                <a:cs typeface="Lucida Sans Unicode" pitchFamily="34" charset="0"/>
              </a:rPr>
              <a:t>hoch-qualifiziert</a:t>
            </a:r>
            <a:endParaRPr lang="de-A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3119967" y="2636839"/>
            <a:ext cx="3263900" cy="12969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AT" dirty="0">
                <a:solidFill>
                  <a:srgbClr val="67726B"/>
                </a:solidFill>
                <a:latin typeface="Lucida Sans Unicode" pitchFamily="34" charset="0"/>
                <a:cs typeface="Lucida Sans Unicode" pitchFamily="34" charset="0"/>
              </a:rPr>
              <a:t>motiviert</a:t>
            </a:r>
            <a:endParaRPr lang="de-A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336431" y="4462585"/>
            <a:ext cx="6486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….richtige Anzahl, am richtigen Ort, mit der richtigen Qualifikation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" y="762000"/>
            <a:ext cx="447675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5363" y="857250"/>
            <a:ext cx="6238875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9" y="609601"/>
            <a:ext cx="4995862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9238" y="609600"/>
            <a:ext cx="6372225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5048250" cy="5238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5413" y="609600"/>
            <a:ext cx="6200775" cy="533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Schlussfolgerung III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AT" i="1" dirty="0" smtClean="0"/>
          </a:p>
          <a:p>
            <a:endParaRPr lang="de-AT" i="1" dirty="0"/>
          </a:p>
          <a:p>
            <a:r>
              <a:rPr lang="de-AT" i="1" dirty="0" smtClean="0"/>
              <a:t>Klarheit der Motive für die Weiterentwicklung bei den Gesundheitsberufen bestimmt die inhaltliche Ausrichtung.</a:t>
            </a:r>
          </a:p>
          <a:p>
            <a:r>
              <a:rPr lang="de-AT" i="1" dirty="0" smtClean="0"/>
              <a:t>Die Kenntnis von förderlichen und hemmenden Faktoren ist entscheidend für die Implikation sinnvoller und akzeptierter Lösungsansätze.</a:t>
            </a:r>
          </a:p>
          <a:p>
            <a:r>
              <a:rPr lang="de-AT" i="1" dirty="0" smtClean="0"/>
              <a:t>Für Österreich: Position der Ärztekammer, gesetzliche Rahmenbedingungen, Organisation, Honorierung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032680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6280" y="2705989"/>
            <a:ext cx="10515600" cy="1325563"/>
          </a:xfrm>
        </p:spPr>
        <p:txBody>
          <a:bodyPr/>
          <a:lstStyle/>
          <a:p>
            <a:r>
              <a:rPr lang="de-AT" dirty="0" smtClean="0"/>
              <a:t>Kooperation der Gesundheitsberufe</a:t>
            </a:r>
            <a:endParaRPr lang="de-AT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Rechteck 3"/>
          <p:cNvSpPr/>
          <p:nvPr/>
        </p:nvSpPr>
        <p:spPr>
          <a:xfrm>
            <a:off x="3048000" y="2828836"/>
            <a:ext cx="6096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AT" sz="2000" b="1" dirty="0" smtClean="0"/>
              <a:t>Internationale Beispiele für Kooperation in der Gesundheitsversorgung</a:t>
            </a:r>
          </a:p>
          <a:p>
            <a:endParaRPr lang="de-AT" b="1" dirty="0" smtClean="0"/>
          </a:p>
          <a:p>
            <a:r>
              <a:rPr lang="de-AT" dirty="0" smtClean="0"/>
              <a:t>Andreas Büscher, unter Mitarbeit von Phillip </a:t>
            </a:r>
            <a:r>
              <a:rPr lang="de-AT" dirty="0" err="1" smtClean="0"/>
              <a:t>Preßmann</a:t>
            </a:r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r>
              <a:rPr lang="de-AT" dirty="0" smtClean="0"/>
              <a:t>Erstellt im Auftrag der Robert Bosch Stiftung</a:t>
            </a:r>
            <a:endParaRPr lang="de-AT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0646" y="66040"/>
            <a:ext cx="9279304" cy="7022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0784" y="782765"/>
            <a:ext cx="8229600" cy="5886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4000" dirty="0" smtClean="0"/>
              <a:t>Kooperation in der Primärversorgung: Finnland</a:t>
            </a:r>
            <a:endParaRPr lang="de-AT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e-AT" dirty="0" smtClean="0"/>
          </a:p>
          <a:p>
            <a:pPr>
              <a:buNone/>
            </a:pPr>
            <a:r>
              <a:rPr lang="de-AT" dirty="0" smtClean="0"/>
              <a:t>Kommunen organisieren PV in Form der Gesundheits- und Sozialzentren</a:t>
            </a:r>
          </a:p>
          <a:p>
            <a:pPr>
              <a:buNone/>
            </a:pPr>
            <a:r>
              <a:rPr lang="de-AT" dirty="0" smtClean="0"/>
              <a:t>PV: funktionale Einheit, die primäre, kurative, rehabilitative, pflegerische und </a:t>
            </a:r>
            <a:r>
              <a:rPr lang="de-AT" dirty="0" err="1" smtClean="0"/>
              <a:t>public</a:t>
            </a:r>
            <a:r>
              <a:rPr lang="de-AT" dirty="0" smtClean="0"/>
              <a:t> </a:t>
            </a:r>
            <a:r>
              <a:rPr lang="de-AT" dirty="0" err="1" smtClean="0"/>
              <a:t>health</a:t>
            </a:r>
            <a:r>
              <a:rPr lang="de-AT" dirty="0" smtClean="0"/>
              <a:t> Dienstleistungen für die Bevölkerung (max. 20.000 Personen) in einem definierten Gebiet bereit stellt</a:t>
            </a:r>
          </a:p>
          <a:p>
            <a:pPr>
              <a:buNone/>
            </a:pPr>
            <a:r>
              <a:rPr lang="de-AT" dirty="0" smtClean="0"/>
              <a:t>Selten zentral, gegliedert in Abteilungen, regional verteilt</a:t>
            </a:r>
          </a:p>
          <a:p>
            <a:pPr>
              <a:buNone/>
            </a:pPr>
            <a:r>
              <a:rPr lang="de-AT" dirty="0" smtClean="0"/>
              <a:t>erfordert Kooperation verschiedener Berufsgruppen</a:t>
            </a:r>
          </a:p>
          <a:p>
            <a:pPr>
              <a:buNone/>
            </a:pPr>
            <a:r>
              <a:rPr lang="de-AT" dirty="0" smtClean="0"/>
              <a:t>Leitung: unterschiedliche Modelle</a:t>
            </a:r>
          </a:p>
          <a:p>
            <a:pPr>
              <a:buNone/>
            </a:pPr>
            <a:endParaRPr lang="de-AT" dirty="0" smtClean="0"/>
          </a:p>
          <a:p>
            <a:pPr>
              <a:buNone/>
            </a:pPr>
            <a:endParaRPr lang="de-AT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Finnland II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AT" dirty="0" smtClean="0"/>
              <a:t>Zentrale Rolle für Pflegeberufe, keine Vorgaben für die interdisziplinäre Kooperation</a:t>
            </a:r>
          </a:p>
          <a:p>
            <a:pPr>
              <a:buNone/>
            </a:pPr>
            <a:r>
              <a:rPr lang="de-AT" dirty="0" err="1" smtClean="0"/>
              <a:t>named-physician</a:t>
            </a:r>
            <a:r>
              <a:rPr lang="de-AT" dirty="0" smtClean="0"/>
              <a:t>, </a:t>
            </a:r>
            <a:r>
              <a:rPr lang="de-AT" dirty="0" err="1" smtClean="0"/>
              <a:t>named-nurse</a:t>
            </a:r>
            <a:r>
              <a:rPr lang="de-AT" dirty="0" smtClean="0"/>
              <a:t>  Angebote sind möglich/nicht zwingend</a:t>
            </a:r>
          </a:p>
          <a:p>
            <a:pPr>
              <a:buNone/>
            </a:pPr>
            <a:r>
              <a:rPr lang="de-AT" dirty="0" smtClean="0"/>
              <a:t>Konstante Inanspruchnahme, aber strukturelle Verlagerungen: weniger Arztkontakte, Zunahme bei Arbeitsplatzgesundheit, psychiatrische und häusliche Versorgung</a:t>
            </a:r>
          </a:p>
          <a:p>
            <a:pPr>
              <a:buNone/>
            </a:pPr>
            <a:r>
              <a:rPr lang="de-AT" dirty="0" smtClean="0"/>
              <a:t>36% der Kontakte Ärzte, 64% alle anderen Berufsgruppen</a:t>
            </a:r>
          </a:p>
          <a:p>
            <a:pPr>
              <a:buNone/>
            </a:pPr>
            <a:endParaRPr lang="de-A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>
          <a:xfrm>
            <a:off x="6167438" y="1268413"/>
            <a:ext cx="4032250" cy="1873250"/>
          </a:xfrm>
          <a:prstGeom prst="rect">
            <a:avLst/>
          </a:prstGeom>
          <a:gradFill flip="none" rotWithShape="1">
            <a:gsLst>
              <a:gs pos="100000">
                <a:schemeClr val="accent3">
                  <a:lumMod val="40000"/>
                  <a:lumOff val="60000"/>
                </a:schemeClr>
              </a:gs>
              <a:gs pos="0">
                <a:srgbClr val="CCCCFF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srgbClr val="FFFFFF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6167438" y="5948363"/>
            <a:ext cx="4032250" cy="3603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srgbClr val="FFFFFF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6167438" y="3213101"/>
            <a:ext cx="4032250" cy="26638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srgbClr val="FFFFFF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919288" y="1268413"/>
            <a:ext cx="4176712" cy="5040312"/>
          </a:xfrm>
          <a:prstGeom prst="rect">
            <a:avLst/>
          </a:prstGeom>
          <a:solidFill>
            <a:schemeClr val="accent2">
              <a:lumMod val="40000"/>
              <a:lumOff val="60000"/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de-AT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de-AT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de-AT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de-AT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de-AT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de-AT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de-AT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de-AT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de-AT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de-AT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de-AT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de-AT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de-AT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de-AT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de-AT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de-AT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de-AT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de-AT" dirty="0">
              <a:solidFill>
                <a:srgbClr val="FFFFFF"/>
              </a:solidFill>
            </a:endParaRPr>
          </a:p>
        </p:txBody>
      </p:sp>
      <p:sp>
        <p:nvSpPr>
          <p:cNvPr id="26630" name="Inhaltsplatzhalter 5"/>
          <p:cNvSpPr>
            <a:spLocks noGrp="1"/>
          </p:cNvSpPr>
          <p:nvPr>
            <p:ph sz="half" idx="1"/>
          </p:nvPr>
        </p:nvSpPr>
        <p:spPr>
          <a:xfrm>
            <a:off x="1919289" y="1225550"/>
            <a:ext cx="4321175" cy="5130800"/>
          </a:xfrm>
        </p:spPr>
        <p:txBody>
          <a:bodyPr>
            <a:normAutofit lnSpcReduction="10000"/>
          </a:bodyPr>
          <a:lstStyle/>
          <a:p>
            <a:r>
              <a:rPr lang="de-AT" altLang="de-DE" sz="1400" b="1">
                <a:solidFill>
                  <a:srgbClr val="000066"/>
                </a:solidFill>
              </a:rPr>
              <a:t>Ärztin/Arzt</a:t>
            </a:r>
          </a:p>
          <a:p>
            <a:pPr lvl="1">
              <a:buFont typeface="Wingdings" panose="05000000000000000000" pitchFamily="2" charset="2"/>
              <a:buChar char=""/>
            </a:pPr>
            <a:r>
              <a:rPr lang="de-AT" altLang="de-DE" sz="1200">
                <a:solidFill>
                  <a:srgbClr val="000066"/>
                </a:solidFill>
              </a:rPr>
              <a:t>…für Allgemeinmedizin </a:t>
            </a:r>
          </a:p>
          <a:p>
            <a:pPr lvl="1">
              <a:buFont typeface="Lucida Sans Unicode" panose="020B0602030504020204" pitchFamily="34" charset="0"/>
              <a:buNone/>
            </a:pPr>
            <a:r>
              <a:rPr lang="de-AT" altLang="de-DE" sz="1200">
                <a:solidFill>
                  <a:srgbClr val="000066"/>
                </a:solidFill>
              </a:rPr>
              <a:t>	+ Additivfach Geriatrie </a:t>
            </a:r>
          </a:p>
          <a:p>
            <a:pPr lvl="1">
              <a:buFont typeface="Wingdings" panose="05000000000000000000" pitchFamily="2" charset="2"/>
              <a:buChar char=""/>
            </a:pPr>
            <a:r>
              <a:rPr lang="de-AT" altLang="de-DE" sz="1200">
                <a:solidFill>
                  <a:srgbClr val="000066"/>
                </a:solidFill>
              </a:rPr>
              <a:t>Fachärztin/Facharzt + Sonder- und Additivfächer</a:t>
            </a:r>
          </a:p>
          <a:p>
            <a:r>
              <a:rPr lang="de-AT" altLang="de-DE" sz="1400" b="1">
                <a:solidFill>
                  <a:srgbClr val="000066"/>
                </a:solidFill>
              </a:rPr>
              <a:t>Zahnärztin/Zahnarzt</a:t>
            </a:r>
          </a:p>
          <a:p>
            <a:r>
              <a:rPr lang="de-AT" altLang="de-DE" sz="1400" b="1">
                <a:solidFill>
                  <a:srgbClr val="000066"/>
                </a:solidFill>
              </a:rPr>
              <a:t>Klinische/r Psychologin/Psychologe</a:t>
            </a:r>
          </a:p>
          <a:p>
            <a:r>
              <a:rPr lang="de-AT" altLang="de-DE" sz="1400" b="1">
                <a:solidFill>
                  <a:srgbClr val="000066"/>
                </a:solidFill>
              </a:rPr>
              <a:t>Gesundheitspsychologin/-psychologe</a:t>
            </a:r>
          </a:p>
          <a:p>
            <a:r>
              <a:rPr lang="de-AT" altLang="de-DE" sz="1400" b="1">
                <a:solidFill>
                  <a:srgbClr val="000066"/>
                </a:solidFill>
              </a:rPr>
              <a:t>Musikt</a:t>
            </a:r>
            <a:r>
              <a:rPr lang="de-AT" altLang="de-DE" sz="1400" b="1">
                <a:solidFill>
                  <a:srgbClr val="0070C0"/>
                </a:solidFill>
              </a:rPr>
              <a:t>herapeut/in</a:t>
            </a:r>
          </a:p>
          <a:p>
            <a:r>
              <a:rPr lang="de-AT" altLang="de-DE" sz="1400" b="1">
                <a:solidFill>
                  <a:srgbClr val="000066"/>
                </a:solidFill>
              </a:rPr>
              <a:t>Apotheker/in</a:t>
            </a:r>
          </a:p>
          <a:p>
            <a:r>
              <a:rPr lang="de-AT" altLang="de-DE" sz="1400" b="1">
                <a:solidFill>
                  <a:srgbClr val="000066"/>
                </a:solidFill>
              </a:rPr>
              <a:t>Tierärztin/Tierarzt</a:t>
            </a:r>
          </a:p>
          <a:p>
            <a:r>
              <a:rPr lang="de-AT" altLang="de-DE" sz="1400" b="1">
                <a:solidFill>
                  <a:srgbClr val="000066"/>
                </a:solidFill>
              </a:rPr>
              <a:t>Spowi in der Trainingstherapie</a:t>
            </a:r>
          </a:p>
          <a:p>
            <a:r>
              <a:rPr lang="de-AT" altLang="de-DE" sz="1400" b="1">
                <a:solidFill>
                  <a:srgbClr val="0070C0"/>
                </a:solidFill>
              </a:rPr>
              <a:t>Hebamme</a:t>
            </a:r>
          </a:p>
          <a:p>
            <a:r>
              <a:rPr lang="de-AT" altLang="de-DE" sz="1400" b="1">
                <a:solidFill>
                  <a:srgbClr val="0070C0"/>
                </a:solidFill>
              </a:rPr>
              <a:t>Gehobene medizinisch-technische Dienste (MTD)</a:t>
            </a:r>
          </a:p>
          <a:p>
            <a:pPr lvl="1">
              <a:buFont typeface="Calibri" panose="020F0502020204030204" pitchFamily="34" charset="0"/>
              <a:buAutoNum type="arabicPeriod"/>
            </a:pPr>
            <a:r>
              <a:rPr lang="de-AT" altLang="de-DE" sz="1200">
                <a:solidFill>
                  <a:srgbClr val="0070C0"/>
                </a:solidFill>
              </a:rPr>
              <a:t>Physiotherapeut/in</a:t>
            </a:r>
          </a:p>
          <a:p>
            <a:pPr lvl="1">
              <a:buFont typeface="Calibri" panose="020F0502020204030204" pitchFamily="34" charset="0"/>
              <a:buAutoNum type="arabicPeriod"/>
            </a:pPr>
            <a:r>
              <a:rPr lang="de-AT" altLang="de-DE" sz="1200">
                <a:solidFill>
                  <a:srgbClr val="0070C0"/>
                </a:solidFill>
              </a:rPr>
              <a:t>Biomedizinische/r Analytiker/in</a:t>
            </a:r>
          </a:p>
          <a:p>
            <a:pPr lvl="1">
              <a:buFont typeface="Calibri" panose="020F0502020204030204" pitchFamily="34" charset="0"/>
              <a:buAutoNum type="arabicPeriod"/>
            </a:pPr>
            <a:r>
              <a:rPr lang="de-AT" altLang="de-DE" sz="1200">
                <a:solidFill>
                  <a:srgbClr val="0070C0"/>
                </a:solidFill>
              </a:rPr>
              <a:t>Radiologietechnologe/-in</a:t>
            </a:r>
          </a:p>
          <a:p>
            <a:pPr lvl="1">
              <a:buFont typeface="Calibri" panose="020F0502020204030204" pitchFamily="34" charset="0"/>
              <a:buAutoNum type="arabicPeriod"/>
            </a:pPr>
            <a:r>
              <a:rPr lang="de-AT" altLang="de-DE" sz="1200">
                <a:solidFill>
                  <a:srgbClr val="0070C0"/>
                </a:solidFill>
              </a:rPr>
              <a:t>Diätologe/-in </a:t>
            </a:r>
          </a:p>
          <a:p>
            <a:pPr lvl="1">
              <a:buFont typeface="Calibri" panose="020F0502020204030204" pitchFamily="34" charset="0"/>
              <a:buAutoNum type="arabicPeriod"/>
            </a:pPr>
            <a:r>
              <a:rPr lang="de-AT" altLang="de-DE" sz="1200">
                <a:solidFill>
                  <a:srgbClr val="0070C0"/>
                </a:solidFill>
              </a:rPr>
              <a:t>Ergotherapeut/in</a:t>
            </a:r>
          </a:p>
          <a:p>
            <a:pPr lvl="1">
              <a:buFont typeface="Calibri" panose="020F0502020204030204" pitchFamily="34" charset="0"/>
              <a:buAutoNum type="arabicPeriod"/>
            </a:pPr>
            <a:r>
              <a:rPr lang="de-AT" altLang="de-DE" sz="1200">
                <a:solidFill>
                  <a:srgbClr val="0070C0"/>
                </a:solidFill>
              </a:rPr>
              <a:t>Logopäde/-in</a:t>
            </a:r>
          </a:p>
          <a:p>
            <a:pPr lvl="1">
              <a:buFont typeface="Calibri" panose="020F0502020204030204" pitchFamily="34" charset="0"/>
              <a:buAutoNum type="arabicPeriod"/>
            </a:pPr>
            <a:r>
              <a:rPr lang="de-AT" altLang="de-DE" sz="1200">
                <a:solidFill>
                  <a:srgbClr val="0070C0"/>
                </a:solidFill>
              </a:rPr>
              <a:t>Orthoptist/in</a:t>
            </a:r>
            <a:endParaRPr lang="de-AT" altLang="de-DE" sz="1400">
              <a:solidFill>
                <a:srgbClr val="0070C0"/>
              </a:solidFill>
            </a:endParaRPr>
          </a:p>
        </p:txBody>
      </p:sp>
      <p:sp>
        <p:nvSpPr>
          <p:cNvPr id="73735" name="Inhaltsplatzhalter 6"/>
          <p:cNvSpPr>
            <a:spLocks noGrp="1"/>
          </p:cNvSpPr>
          <p:nvPr>
            <p:ph sz="half" idx="2"/>
          </p:nvPr>
        </p:nvSpPr>
        <p:spPr>
          <a:xfrm>
            <a:off x="6203951" y="1206501"/>
            <a:ext cx="3959225" cy="544671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de-AT" altLang="de-DE" sz="1400" b="1" dirty="0"/>
              <a:t>Gesundheits- und Krankenpflegeberufe</a:t>
            </a:r>
          </a:p>
          <a:p>
            <a:pPr lvl="1">
              <a:defRPr/>
            </a:pPr>
            <a:r>
              <a:rPr lang="de-AT" altLang="de-DE" sz="1400" b="1" dirty="0"/>
              <a:t>Gehobener Dienst für Gesundheits- und Krankenpflege (DGKP)</a:t>
            </a:r>
          </a:p>
          <a:p>
            <a:pPr lvl="2">
              <a:buFont typeface="Calibri" panose="020F0502020204030204" pitchFamily="34" charset="0"/>
              <a:buAutoNum type="arabicPeriod"/>
              <a:defRPr/>
            </a:pPr>
            <a:r>
              <a:rPr lang="de-AT" altLang="de-DE" sz="1200" dirty="0">
                <a:solidFill>
                  <a:srgbClr val="0070C0"/>
                </a:solidFill>
              </a:rPr>
              <a:t>Allgemeine Gesundheits- </a:t>
            </a:r>
            <a:r>
              <a:rPr lang="de-AT" altLang="de-DE" sz="1200" dirty="0"/>
              <a:t>und Krankenpflege</a:t>
            </a:r>
          </a:p>
          <a:p>
            <a:pPr lvl="2">
              <a:buFont typeface="Calibri" panose="020F0502020204030204" pitchFamily="34" charset="0"/>
              <a:buAutoNum type="arabicPeriod"/>
              <a:defRPr/>
            </a:pPr>
            <a:r>
              <a:rPr lang="de-AT" altLang="de-DE" sz="1200" dirty="0"/>
              <a:t>Kinder- und </a:t>
            </a:r>
            <a:r>
              <a:rPr lang="de-AT" altLang="de-DE" sz="1200" dirty="0" err="1"/>
              <a:t>Jugendlichenpflege</a:t>
            </a:r>
            <a:endParaRPr lang="de-AT" altLang="de-DE" sz="1200" dirty="0"/>
          </a:p>
          <a:p>
            <a:pPr lvl="2">
              <a:buFont typeface="Calibri" panose="020F0502020204030204" pitchFamily="34" charset="0"/>
              <a:buAutoNum type="arabicPeriod"/>
              <a:defRPr/>
            </a:pPr>
            <a:r>
              <a:rPr lang="de-AT" altLang="de-DE" sz="1200" dirty="0"/>
              <a:t>Psychiatrische Gesundheits- und Krankenpflege</a:t>
            </a:r>
            <a:endParaRPr lang="de-AT" altLang="de-DE" sz="800" dirty="0"/>
          </a:p>
          <a:p>
            <a:pPr lvl="1">
              <a:defRPr/>
            </a:pPr>
            <a:r>
              <a:rPr lang="de-AT" altLang="de-DE" sz="1400" b="1" dirty="0"/>
              <a:t>Pflegehilfe (PH)</a:t>
            </a:r>
            <a:endParaRPr lang="de-AT" altLang="de-DE" sz="1400" dirty="0"/>
          </a:p>
          <a:p>
            <a:pPr>
              <a:defRPr/>
            </a:pPr>
            <a:endParaRPr lang="de-AT" altLang="de-DE" sz="1400" b="1" dirty="0" smtClean="0"/>
          </a:p>
          <a:p>
            <a:pPr>
              <a:defRPr/>
            </a:pPr>
            <a:r>
              <a:rPr lang="de-AT" altLang="de-DE" sz="1400" b="1" dirty="0" smtClean="0"/>
              <a:t>Diplomierte/r </a:t>
            </a:r>
            <a:r>
              <a:rPr lang="de-AT" altLang="de-DE" sz="1400" b="1" dirty="0"/>
              <a:t>Kardiotechniker/in</a:t>
            </a:r>
          </a:p>
          <a:p>
            <a:pPr>
              <a:defRPr/>
            </a:pPr>
            <a:r>
              <a:rPr lang="de-AT" altLang="de-DE" sz="1400" b="1" dirty="0"/>
              <a:t>Medizinische/r Masseur/in (MM)</a:t>
            </a:r>
          </a:p>
          <a:p>
            <a:pPr>
              <a:defRPr/>
            </a:pPr>
            <a:r>
              <a:rPr lang="de-AT" altLang="de-DE" sz="1400" b="1" dirty="0"/>
              <a:t>Heilmasseur/in (HM)</a:t>
            </a:r>
          </a:p>
          <a:p>
            <a:pPr>
              <a:defRPr/>
            </a:pPr>
            <a:r>
              <a:rPr lang="de-AT" altLang="de-DE" sz="1400" b="1" dirty="0"/>
              <a:t>Sanitäter/innen</a:t>
            </a:r>
          </a:p>
          <a:p>
            <a:pPr marL="457200" lvl="1" indent="0">
              <a:buNone/>
              <a:defRPr/>
            </a:pPr>
            <a:r>
              <a:rPr lang="de-AT" altLang="de-DE" sz="1200" dirty="0"/>
              <a:t>Rettungssanitäter/in</a:t>
            </a:r>
          </a:p>
          <a:p>
            <a:pPr marL="457200" lvl="1" indent="0">
              <a:buNone/>
              <a:defRPr/>
            </a:pPr>
            <a:r>
              <a:rPr lang="de-AT" altLang="de-DE" sz="1200" dirty="0"/>
              <a:t>Notfallsanitäter/in </a:t>
            </a:r>
          </a:p>
          <a:p>
            <a:pPr>
              <a:defRPr/>
            </a:pPr>
            <a:r>
              <a:rPr lang="de-AT" altLang="de-DE" sz="1400" b="1" dirty="0"/>
              <a:t>Medizinische Assistenzberufe (MAB)</a:t>
            </a:r>
          </a:p>
          <a:p>
            <a:pPr marL="457200" lvl="1" indent="0">
              <a:buNone/>
              <a:defRPr/>
            </a:pPr>
            <a:r>
              <a:rPr lang="de-AT" altLang="de-DE" sz="1200" dirty="0"/>
              <a:t>Desinfektions-, Gips-, Obduktions-, Operations-, Ordinations-, Röntgen- und Laborassistenz (seit1.1.2013 statt SHD und MTF)</a:t>
            </a:r>
          </a:p>
          <a:p>
            <a:pPr>
              <a:defRPr/>
            </a:pPr>
            <a:r>
              <a:rPr lang="de-AT" altLang="de-DE" sz="1400" b="1" dirty="0" err="1"/>
              <a:t>Zahnärztl</a:t>
            </a:r>
            <a:r>
              <a:rPr lang="de-AT" altLang="de-DE" sz="1400" b="1" dirty="0"/>
              <a:t>. Assistent/innen</a:t>
            </a:r>
          </a:p>
          <a:p>
            <a:pPr lvl="1">
              <a:defRPr/>
            </a:pPr>
            <a:endParaRPr lang="de-AT" altLang="de-DE" sz="1200" dirty="0"/>
          </a:p>
        </p:txBody>
      </p:sp>
      <p:sp>
        <p:nvSpPr>
          <p:cNvPr id="26632" name="Titel 6"/>
          <p:cNvSpPr>
            <a:spLocks noGrp="1"/>
          </p:cNvSpPr>
          <p:nvPr>
            <p:ph type="title"/>
          </p:nvPr>
        </p:nvSpPr>
        <p:spPr>
          <a:xfrm>
            <a:off x="1919289" y="620714"/>
            <a:ext cx="8435975" cy="414337"/>
          </a:xfrm>
        </p:spPr>
        <p:txBody>
          <a:bodyPr>
            <a:normAutofit fontScale="90000"/>
          </a:bodyPr>
          <a:lstStyle/>
          <a:p>
            <a:r>
              <a:rPr lang="de-AT" altLang="de-DE" dirty="0"/>
              <a:t>Gesundheits</a:t>
            </a:r>
            <a:r>
              <a:rPr lang="de-AT" altLang="de-DE" dirty="0" smtClean="0"/>
              <a:t>berufe in Österreich</a:t>
            </a:r>
          </a:p>
        </p:txBody>
      </p:sp>
      <p:sp>
        <p:nvSpPr>
          <p:cNvPr id="10" name="Ellipse 9"/>
          <p:cNvSpPr/>
          <p:nvPr/>
        </p:nvSpPr>
        <p:spPr>
          <a:xfrm>
            <a:off x="8832851" y="4149725"/>
            <a:ext cx="1584325" cy="71913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AT" sz="1600" b="1" dirty="0">
                <a:solidFill>
                  <a:prstClr val="black"/>
                </a:solidFill>
                <a:ea typeface="Lucida Sans Unicode" pitchFamily="34" charset="0"/>
                <a:cs typeface="Lucida Sans Unicode" pitchFamily="34" charset="0"/>
              </a:rPr>
              <a:t>Lehrgänge</a:t>
            </a:r>
          </a:p>
        </p:txBody>
      </p:sp>
      <p:sp>
        <p:nvSpPr>
          <p:cNvPr id="13" name="Ellipse 12"/>
          <p:cNvSpPr/>
          <p:nvPr/>
        </p:nvSpPr>
        <p:spPr>
          <a:xfrm>
            <a:off x="9336088" y="5876925"/>
            <a:ext cx="1331912" cy="431800"/>
          </a:xfrm>
          <a:prstGeom prst="ellipse">
            <a:avLst/>
          </a:prstGeom>
          <a:solidFill>
            <a:srgbClr val="EA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AT" sz="1600" b="1" dirty="0">
                <a:solidFill>
                  <a:prstClr val="black"/>
                </a:solidFill>
                <a:ea typeface="Lucida Sans Unicode" pitchFamily="34" charset="0"/>
                <a:cs typeface="Lucida Sans Unicode" pitchFamily="34" charset="0"/>
              </a:rPr>
              <a:t>Lehre</a:t>
            </a:r>
          </a:p>
        </p:txBody>
      </p:sp>
      <p:sp>
        <p:nvSpPr>
          <p:cNvPr id="14" name="Ellipse 13"/>
          <p:cNvSpPr/>
          <p:nvPr/>
        </p:nvSpPr>
        <p:spPr>
          <a:xfrm>
            <a:off x="4584701" y="1268414"/>
            <a:ext cx="1655763" cy="720725"/>
          </a:xfrm>
          <a:prstGeom prst="ellipse">
            <a:avLst/>
          </a:prstGeom>
          <a:solidFill>
            <a:schemeClr val="accent2">
              <a:lumMod val="40000"/>
              <a:lumOff val="60000"/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AT" sz="1600" b="1" dirty="0">
                <a:solidFill>
                  <a:prstClr val="black"/>
                </a:solidFill>
              </a:rPr>
              <a:t>Tertiäre Bildung</a:t>
            </a:r>
          </a:p>
        </p:txBody>
      </p:sp>
      <p:sp>
        <p:nvSpPr>
          <p:cNvPr id="16" name="Ellipse 15"/>
          <p:cNvSpPr/>
          <p:nvPr/>
        </p:nvSpPr>
        <p:spPr>
          <a:xfrm>
            <a:off x="9299575" y="1916114"/>
            <a:ext cx="1189038" cy="433387"/>
          </a:xfrm>
          <a:prstGeom prst="ellipse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AT" sz="1600" b="1" dirty="0">
                <a:solidFill>
                  <a:prstClr val="black"/>
                </a:solidFill>
                <a:ea typeface="Lucida Sans Unicode" pitchFamily="34" charset="0"/>
                <a:cs typeface="Lucida Sans Unicode" pitchFamily="34" charset="0"/>
              </a:rPr>
              <a:t>Schule</a:t>
            </a:r>
          </a:p>
        </p:txBody>
      </p:sp>
      <p:sp>
        <p:nvSpPr>
          <p:cNvPr id="17" name="Ellipse 16"/>
          <p:cNvSpPr/>
          <p:nvPr/>
        </p:nvSpPr>
        <p:spPr>
          <a:xfrm>
            <a:off x="4583113" y="2276475"/>
            <a:ext cx="2736850" cy="43180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AT" sz="1600" dirty="0">
                <a:solidFill>
                  <a:prstClr val="black"/>
                </a:solidFill>
              </a:rPr>
              <a:t>Psychotherapeut/in</a:t>
            </a:r>
          </a:p>
        </p:txBody>
      </p:sp>
      <p:sp>
        <p:nvSpPr>
          <p:cNvPr id="26638" name="Foliennummernplatzhalter 1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Lucida Sans Unicode" panose="020B0602030504020204" pitchFamily="34" charset="0"/>
              <a:buChar char="»"/>
              <a:defRPr sz="2000">
                <a:solidFill>
                  <a:srgbClr val="67726B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Font typeface="Lucida Sans Unicode" panose="020B0602030504020204" pitchFamily="34" charset="0"/>
              <a:buChar char="»"/>
              <a:defRPr sz="2000">
                <a:solidFill>
                  <a:srgbClr val="67726B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Lucida Sans Unicode" panose="020B0602030504020204" pitchFamily="34" charset="0"/>
              <a:buChar char="»"/>
              <a:defRPr>
                <a:solidFill>
                  <a:srgbClr val="67726B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Font typeface="Lucida Sans Unicode" panose="020B0602030504020204" pitchFamily="34" charset="0"/>
              <a:buChar char="»"/>
              <a:defRPr sz="1600">
                <a:solidFill>
                  <a:srgbClr val="67726B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67726B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67726B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67726B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67726B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67726B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81631F-6D89-493E-8434-28CAA890DD48}" type="slidenum">
              <a:rPr lang="de-AT" altLang="de-DE" sz="10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de-AT" altLang="de-DE" sz="1000">
              <a:solidFill>
                <a:srgbClr val="898989"/>
              </a:solidFill>
            </a:endParaRPr>
          </a:p>
        </p:txBody>
      </p:sp>
      <p:sp>
        <p:nvSpPr>
          <p:cNvPr id="26639" name="Fußzeilenplatzhalter 17"/>
          <p:cNvSpPr>
            <a:spLocks noGrp="1"/>
          </p:cNvSpPr>
          <p:nvPr>
            <p:ph type="ftr" sz="quarter" idx="11"/>
          </p:nvPr>
        </p:nvSpPr>
        <p:spPr bwMode="auto">
          <a:xfrm>
            <a:off x="3863976" y="6356351"/>
            <a:ext cx="49688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Lucida Sans Unicode" panose="020B0602030504020204" pitchFamily="34" charset="0"/>
              <a:buChar char="»"/>
              <a:defRPr sz="2000">
                <a:solidFill>
                  <a:srgbClr val="67726B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Font typeface="Lucida Sans Unicode" panose="020B0602030504020204" pitchFamily="34" charset="0"/>
              <a:buChar char="»"/>
              <a:defRPr sz="2000">
                <a:solidFill>
                  <a:srgbClr val="67726B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Lucida Sans Unicode" panose="020B0602030504020204" pitchFamily="34" charset="0"/>
              <a:buChar char="»"/>
              <a:defRPr>
                <a:solidFill>
                  <a:srgbClr val="67726B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Font typeface="Lucida Sans Unicode" panose="020B0602030504020204" pitchFamily="34" charset="0"/>
              <a:buChar char="»"/>
              <a:defRPr sz="1600">
                <a:solidFill>
                  <a:srgbClr val="67726B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67726B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67726B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67726B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67726B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67726B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AT" altLang="de-DE" sz="1000">
                <a:solidFill>
                  <a:srgbClr val="898989"/>
                </a:solidFill>
              </a:rPr>
              <a:t>Die Folien sind nur im Zusammenhang mit dem Vortrag verwendbar.</a:t>
            </a:r>
          </a:p>
        </p:txBody>
      </p:sp>
      <p:sp>
        <p:nvSpPr>
          <p:cNvPr id="26640" name="Textfeld 19"/>
          <p:cNvSpPr txBox="1">
            <a:spLocks noChangeArrowheads="1"/>
          </p:cNvSpPr>
          <p:nvPr/>
        </p:nvSpPr>
        <p:spPr bwMode="auto">
          <a:xfrm>
            <a:off x="1846264" y="6350001"/>
            <a:ext cx="84994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Lucida Sans Unicode" panose="020B0602030504020204" pitchFamily="34" charset="0"/>
              <a:buChar char="»"/>
              <a:defRPr sz="2000">
                <a:solidFill>
                  <a:srgbClr val="67726B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Font typeface="Lucida Sans Unicode" panose="020B0602030504020204" pitchFamily="34" charset="0"/>
              <a:buChar char="»"/>
              <a:defRPr sz="2000">
                <a:solidFill>
                  <a:srgbClr val="67726B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Lucida Sans Unicode" panose="020B0602030504020204" pitchFamily="34" charset="0"/>
              <a:buChar char="»"/>
              <a:defRPr>
                <a:solidFill>
                  <a:srgbClr val="67726B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Font typeface="Lucida Sans Unicode" panose="020B0602030504020204" pitchFamily="34" charset="0"/>
              <a:buChar char="»"/>
              <a:defRPr sz="1600">
                <a:solidFill>
                  <a:srgbClr val="67726B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67726B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67726B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67726B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67726B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67726B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AT" altLang="de-DE" sz="1000">
                <a:solidFill>
                  <a:srgbClr val="7F7F7F"/>
                </a:solidFill>
              </a:rPr>
              <a:t>Quelle und Darstellung: GÖG/ÖBIG, 2013</a:t>
            </a:r>
          </a:p>
        </p:txBody>
      </p:sp>
    </p:spTree>
    <p:extLst>
      <p:ext uri="{BB962C8B-B14F-4D97-AF65-F5344CB8AC3E}">
        <p14:creationId xmlns:p14="http://schemas.microsoft.com/office/powerpoint/2010/main" val="2467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Finnland III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e-AT" dirty="0" smtClean="0"/>
          </a:p>
          <a:p>
            <a:pPr>
              <a:buNone/>
            </a:pPr>
            <a:r>
              <a:rPr lang="de-AT" i="1" dirty="0" smtClean="0"/>
              <a:t>   Gesundheitszentren als klar definierte Einheiten mit definiertem Zuständigkeitsbereich und vorgegebenen Versorgungsauftrag. Die Leitung und Verantwortlichkeiten erfolgen auf transparenten Regeln.</a:t>
            </a:r>
            <a:endParaRPr lang="de-A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3128" y="2876677"/>
            <a:ext cx="10515600" cy="1325563"/>
          </a:xfrm>
        </p:spPr>
        <p:txBody>
          <a:bodyPr/>
          <a:lstStyle/>
          <a:p>
            <a:r>
              <a:rPr lang="de-AT" dirty="0" smtClean="0"/>
              <a:t>Krankheits- und problembezogene Ansätze der interdisziplinärer Versorgung</a:t>
            </a:r>
            <a:endParaRPr lang="de-AT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Großbritannien: National Service Framework</a:t>
            </a:r>
            <a:endParaRPr lang="de-AT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6191" y="1638300"/>
            <a:ext cx="5167159" cy="459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Versorgung chronisch Kranker und geriatrischer Patienten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ACE Modell (</a:t>
            </a:r>
            <a:r>
              <a:rPr lang="de-AT" dirty="0" err="1" smtClean="0"/>
              <a:t>acute</a:t>
            </a:r>
            <a:r>
              <a:rPr lang="de-AT" dirty="0" smtClean="0"/>
              <a:t> </a:t>
            </a:r>
            <a:r>
              <a:rPr lang="de-AT" dirty="0" err="1" smtClean="0"/>
              <a:t>care</a:t>
            </a:r>
            <a:r>
              <a:rPr lang="de-AT" dirty="0" smtClean="0"/>
              <a:t>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elderly</a:t>
            </a:r>
            <a:r>
              <a:rPr lang="de-AT" dirty="0" smtClean="0"/>
              <a:t>)</a:t>
            </a:r>
          </a:p>
          <a:p>
            <a:pPr>
              <a:buNone/>
            </a:pPr>
            <a:r>
              <a:rPr lang="de-AT" dirty="0" smtClean="0"/>
              <a:t>Ziel: Erhalt der Mobilität und Funktionsfähigkeit älterer Menschen während eines Krankenhausaufenthalts</a:t>
            </a:r>
          </a:p>
          <a:p>
            <a:pPr>
              <a:buNone/>
            </a:pPr>
            <a:r>
              <a:rPr lang="de-AT" dirty="0" smtClean="0"/>
              <a:t>Umsetzung: Bezugspflegekräfte (</a:t>
            </a:r>
            <a:r>
              <a:rPr lang="de-AT" dirty="0" err="1" smtClean="0"/>
              <a:t>primary</a:t>
            </a:r>
            <a:r>
              <a:rPr lang="de-AT" dirty="0" smtClean="0"/>
              <a:t> </a:t>
            </a:r>
            <a:r>
              <a:rPr lang="de-AT" dirty="0" err="1" smtClean="0"/>
              <a:t>nurses</a:t>
            </a:r>
            <a:r>
              <a:rPr lang="de-AT" dirty="0" smtClean="0"/>
              <a:t>) entwickeln/implementieren Versorgungspläne mit interdisziplinären Teams (Ärzte, Sozialarbeiter, Ernährungsberater, Pharmazeuten..) </a:t>
            </a:r>
          </a:p>
          <a:p>
            <a:pPr>
              <a:buNone/>
            </a:pPr>
            <a:endParaRPr lang="de-AT" dirty="0" smtClean="0"/>
          </a:p>
          <a:p>
            <a:pPr>
              <a:buNone/>
            </a:pPr>
            <a:r>
              <a:rPr lang="de-AT" dirty="0" smtClean="0"/>
              <a:t>   </a:t>
            </a:r>
            <a:endParaRPr lang="de-AT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Organisationsbezogene Ansätze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err="1" smtClean="0"/>
              <a:t>Chronic</a:t>
            </a:r>
            <a:r>
              <a:rPr lang="de-AT" dirty="0" smtClean="0"/>
              <a:t> Care Modell</a:t>
            </a:r>
          </a:p>
          <a:p>
            <a:r>
              <a:rPr lang="de-AT" dirty="0" smtClean="0"/>
              <a:t>Program </a:t>
            </a:r>
            <a:r>
              <a:rPr lang="de-AT" dirty="0" err="1" smtClean="0"/>
              <a:t>of</a:t>
            </a:r>
            <a:r>
              <a:rPr lang="de-AT" dirty="0" smtClean="0"/>
              <a:t> All-</a:t>
            </a:r>
            <a:r>
              <a:rPr lang="de-AT" dirty="0" err="1" smtClean="0"/>
              <a:t>Inclusive</a:t>
            </a:r>
            <a:r>
              <a:rPr lang="de-AT" dirty="0" smtClean="0"/>
              <a:t> Care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Elderly</a:t>
            </a:r>
            <a:r>
              <a:rPr lang="de-AT" dirty="0" smtClean="0"/>
              <a:t> (PACE)</a:t>
            </a:r>
          </a:p>
          <a:p>
            <a:r>
              <a:rPr lang="de-AT" dirty="0" smtClean="0"/>
              <a:t>Case Management </a:t>
            </a:r>
            <a:r>
              <a:rPr lang="de-AT" dirty="0" err="1" smtClean="0"/>
              <a:t>at</a:t>
            </a:r>
            <a:r>
              <a:rPr lang="de-AT" dirty="0" smtClean="0"/>
              <a:t> </a:t>
            </a:r>
            <a:r>
              <a:rPr lang="de-AT" dirty="0" err="1" smtClean="0"/>
              <a:t>Castlefield</a:t>
            </a:r>
            <a:r>
              <a:rPr lang="de-AT" dirty="0" smtClean="0"/>
              <a:t> </a:t>
            </a:r>
            <a:r>
              <a:rPr lang="de-AT" dirty="0" err="1" smtClean="0"/>
              <a:t>Health</a:t>
            </a:r>
            <a:r>
              <a:rPr lang="de-AT" dirty="0" smtClean="0"/>
              <a:t> </a:t>
            </a:r>
            <a:r>
              <a:rPr lang="de-AT" dirty="0" err="1" smtClean="0"/>
              <a:t>Centre</a:t>
            </a:r>
            <a:r>
              <a:rPr lang="de-AT" dirty="0" smtClean="0"/>
              <a:t> (Fokus auf chronisch Kranke einer benachteiligten Region) als Beispiel einer gesundheits-und sozialpolitisch motivierten Intervention</a:t>
            </a:r>
            <a:endParaRPr lang="de-AT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0651" y="3079142"/>
            <a:ext cx="10515600" cy="1325563"/>
          </a:xfrm>
        </p:spPr>
        <p:txBody>
          <a:bodyPr>
            <a:normAutofit/>
          </a:bodyPr>
          <a:lstStyle/>
          <a:p>
            <a:r>
              <a:rPr lang="de-DE" sz="3200" dirty="0" smtClean="0"/>
              <a:t>Evaluierung von Ergebnissen</a:t>
            </a:r>
            <a:endParaRPr lang="de-DE" sz="3200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APN in der Primärversorgung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Gleiche Qualität in der Prävention, für routinemäßige Nachbehandlung, Erstkontakte bei geringfügigen Erkrankungen</a:t>
            </a:r>
          </a:p>
          <a:p>
            <a:r>
              <a:rPr lang="de-DE" dirty="0" smtClean="0"/>
              <a:t>Zusätzliche Beratung und Anleitung bewirkt höhere Patientenzufriedenheit</a:t>
            </a:r>
          </a:p>
          <a:p>
            <a:r>
              <a:rPr lang="de-DE" dirty="0" smtClean="0"/>
              <a:t>Effizienzvorteile, bei ärztlichen Focus auf komplexe Probleme und unsicheren Diagnosen/Behandlungen</a:t>
            </a:r>
          </a:p>
          <a:p>
            <a:r>
              <a:rPr lang="de-DE" dirty="0" smtClean="0"/>
              <a:t>Keine Kostenersparnis</a:t>
            </a:r>
            <a:endParaRPr lang="de-DE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…..und bei chronischen Erkrankungen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verringerte Inanspruchnahme ärztlicher Leistungen bei gleicher Qualität und höherer Patientenzufriedenheit</a:t>
            </a:r>
          </a:p>
          <a:p>
            <a:r>
              <a:rPr lang="de-DE" dirty="0" smtClean="0"/>
              <a:t>Niedrigere Krankenhausaufenthalte</a:t>
            </a:r>
          </a:p>
          <a:p>
            <a:r>
              <a:rPr lang="de-DE" dirty="0" smtClean="0"/>
              <a:t>Kosteneffekte: neutral bei Substitution, höhere Kosten bei zusätzlichen Aufgaben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sz="1600" dirty="0" smtClean="0"/>
              <a:t>Quelle: </a:t>
            </a:r>
            <a:r>
              <a:rPr lang="de-DE" sz="1600" dirty="0" err="1" smtClean="0"/>
              <a:t>Sibbald</a:t>
            </a:r>
            <a:r>
              <a:rPr lang="de-DE" sz="1600" dirty="0" smtClean="0"/>
              <a:t> B. (2008, 2009), </a:t>
            </a:r>
          </a:p>
          <a:p>
            <a:pPr>
              <a:buNone/>
            </a:pPr>
            <a:r>
              <a:rPr lang="de-DE" sz="1600" dirty="0" smtClean="0"/>
              <a:t>weitere Evaluierungsstudien zitiert Marie-Laure </a:t>
            </a:r>
            <a:r>
              <a:rPr lang="de-DE" sz="1600" dirty="0" err="1" smtClean="0"/>
              <a:t>Delamaire</a:t>
            </a:r>
            <a:r>
              <a:rPr lang="de-DE" sz="1600" dirty="0" smtClean="0"/>
              <a:t> et.al. OECD </a:t>
            </a:r>
            <a:r>
              <a:rPr lang="de-DE" sz="1600" dirty="0" err="1" smtClean="0"/>
              <a:t>working</a:t>
            </a:r>
            <a:r>
              <a:rPr lang="de-DE" sz="1600" dirty="0" smtClean="0"/>
              <a:t> </a:t>
            </a:r>
            <a:r>
              <a:rPr lang="de-DE" sz="1600" dirty="0" err="1" smtClean="0"/>
              <a:t>paper</a:t>
            </a:r>
            <a:r>
              <a:rPr lang="de-DE" sz="1600" dirty="0" smtClean="0"/>
              <a:t> </a:t>
            </a:r>
            <a:r>
              <a:rPr lang="de-DE" sz="1600" dirty="0" err="1" smtClean="0"/>
              <a:t>No</a:t>
            </a:r>
            <a:r>
              <a:rPr lang="de-DE" sz="1600" dirty="0" smtClean="0"/>
              <a:t>. 54 (2010),</a:t>
            </a:r>
          </a:p>
          <a:p>
            <a:pPr>
              <a:buNone/>
            </a:pPr>
            <a:r>
              <a:rPr lang="de-DE" sz="1600" dirty="0" smtClean="0"/>
              <a:t>für Krankenanstalten: M. Butler </a:t>
            </a:r>
            <a:r>
              <a:rPr lang="de-DE" sz="1600" dirty="0" err="1" smtClean="0"/>
              <a:t>Cochrane</a:t>
            </a:r>
            <a:r>
              <a:rPr lang="de-DE" sz="1600" dirty="0" smtClean="0"/>
              <a:t> </a:t>
            </a:r>
            <a:r>
              <a:rPr lang="de-DE" sz="1600" dirty="0" err="1" smtClean="0"/>
              <a:t>Collaboration</a:t>
            </a:r>
            <a:r>
              <a:rPr lang="de-DE" sz="1600" dirty="0" smtClean="0"/>
              <a:t> 2011</a:t>
            </a:r>
            <a:endParaRPr lang="de-DE" sz="1600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Schlussfolgerungen für Österreich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AT" dirty="0" err="1" smtClean="0"/>
              <a:t>Kompetenerweiterung</a:t>
            </a:r>
            <a:r>
              <a:rPr lang="de-AT" dirty="0" smtClean="0"/>
              <a:t> und –</a:t>
            </a:r>
            <a:r>
              <a:rPr lang="de-AT" dirty="0" err="1" smtClean="0"/>
              <a:t>vertiefung</a:t>
            </a:r>
            <a:r>
              <a:rPr lang="de-AT" dirty="0" smtClean="0"/>
              <a:t> als Leitmotiv </a:t>
            </a:r>
          </a:p>
          <a:p>
            <a:r>
              <a:rPr lang="de-AT" dirty="0" smtClean="0"/>
              <a:t>Strukturelle Intervention zum Aufbau einer gegliederten Gesundheits-und Sozialversorgung</a:t>
            </a:r>
          </a:p>
          <a:p>
            <a:r>
              <a:rPr lang="de-AT" dirty="0"/>
              <a:t>Übergreifende Planung für Beschäftigte im Gesundheits- und Sozialbereich</a:t>
            </a:r>
          </a:p>
          <a:p>
            <a:r>
              <a:rPr lang="de-AT" dirty="0" smtClean="0"/>
              <a:t>Kooperation in der Primärversorgung als organisatorische Möglichkeit</a:t>
            </a:r>
          </a:p>
          <a:p>
            <a:r>
              <a:rPr lang="de-AT" dirty="0" smtClean="0"/>
              <a:t>Kooperation bezogen auf Krankheitsbilder, chronische Erkrankungen oder geriatrische Erkrankungen</a:t>
            </a:r>
          </a:p>
          <a:p>
            <a:r>
              <a:rPr lang="de-AT" dirty="0" smtClean="0"/>
              <a:t>Leitung, Zusammensetzung der beteiligten Berufsgruppen: kann verschieden gelöst werden</a:t>
            </a:r>
          </a:p>
          <a:p>
            <a:r>
              <a:rPr lang="de-AT" dirty="0" smtClean="0"/>
              <a:t>Ausbildung: Spezialisierung mit begleitender  Befähigung zur Kooperation</a:t>
            </a:r>
          </a:p>
          <a:p>
            <a:r>
              <a:rPr lang="de-AT" dirty="0" smtClean="0"/>
              <a:t>Umgang mit Blockaden!</a:t>
            </a:r>
          </a:p>
          <a:p>
            <a:pPr marL="0" indent="0">
              <a:buNone/>
            </a:pPr>
            <a:endParaRPr lang="de-AT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el 5"/>
          <p:cNvSpPr>
            <a:spLocks noGrp="1"/>
          </p:cNvSpPr>
          <p:nvPr>
            <p:ph type="title"/>
          </p:nvPr>
        </p:nvSpPr>
        <p:spPr>
          <a:xfrm>
            <a:off x="1631951" y="785813"/>
            <a:ext cx="8423275" cy="311150"/>
          </a:xfrm>
        </p:spPr>
        <p:txBody>
          <a:bodyPr>
            <a:normAutofit fontScale="90000"/>
          </a:bodyPr>
          <a:lstStyle/>
          <a:p>
            <a:pPr marL="342900" indent="-342900"/>
            <a:r>
              <a:rPr lang="de-AT" altLang="de-DE" dirty="0" smtClean="0"/>
              <a:t>	Handlungsebenen und Akteure	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1275057"/>
              </p:ext>
            </p:extLst>
          </p:nvPr>
        </p:nvGraphicFramePr>
        <p:xfrm>
          <a:off x="3215680" y="122203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503614" y="6356351"/>
            <a:ext cx="5761037" cy="365125"/>
          </a:xfrm>
        </p:spPr>
        <p:txBody>
          <a:bodyPr/>
          <a:lstStyle/>
          <a:p>
            <a:pPr>
              <a:defRPr/>
            </a:pPr>
            <a:r>
              <a:rPr lang="de-AT" dirty="0" smtClean="0">
                <a:solidFill>
                  <a:prstClr val="black">
                    <a:tint val="75000"/>
                  </a:prstClr>
                </a:solidFill>
              </a:rPr>
              <a:t>Die Folien sind nur im Zusammenhang mit dem Vortrag verwendbar.</a:t>
            </a:r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5845" name="Foliennummernplatzhalt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Lucida Sans Unicode" panose="020B0602030504020204" pitchFamily="34" charset="0"/>
              <a:buChar char="»"/>
              <a:defRPr sz="2000">
                <a:solidFill>
                  <a:srgbClr val="67726B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Font typeface="Lucida Sans Unicode" panose="020B0602030504020204" pitchFamily="34" charset="0"/>
              <a:buChar char="»"/>
              <a:defRPr sz="2000">
                <a:solidFill>
                  <a:srgbClr val="67726B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Lucida Sans Unicode" panose="020B0602030504020204" pitchFamily="34" charset="0"/>
              <a:buChar char="»"/>
              <a:defRPr>
                <a:solidFill>
                  <a:srgbClr val="67726B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Font typeface="Lucida Sans Unicode" panose="020B0602030504020204" pitchFamily="34" charset="0"/>
              <a:buChar char="»"/>
              <a:defRPr sz="1600">
                <a:solidFill>
                  <a:srgbClr val="67726B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67726B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67726B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67726B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67726B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67726B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7499CA-A7E7-4487-BDE8-6361C2E7970E}" type="slidenum">
              <a:rPr lang="de-AT" altLang="de-DE" sz="1000">
                <a:solidFill>
                  <a:srgbClr val="898989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69</a:t>
            </a:fld>
            <a:endParaRPr lang="de-AT" altLang="de-DE" sz="10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299325062"/>
              </p:ext>
            </p:extLst>
          </p:nvPr>
        </p:nvGraphicFramePr>
        <p:xfrm>
          <a:off x="839416" y="168399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9226472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7383" y="2874862"/>
            <a:ext cx="10515600" cy="1325563"/>
          </a:xfrm>
        </p:spPr>
        <p:txBody>
          <a:bodyPr/>
          <a:lstStyle/>
          <a:p>
            <a:r>
              <a:rPr lang="de-DE" dirty="0" smtClean="0"/>
              <a:t>Entwicklung in Krankenanstalten, in der Primärversorgung und in der Pflege…</a:t>
            </a:r>
            <a:endParaRPr lang="de-DE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>
          <a:xfrm>
            <a:off x="1981200" y="782639"/>
            <a:ext cx="8229600" cy="414337"/>
          </a:xfrm>
        </p:spPr>
        <p:txBody>
          <a:bodyPr>
            <a:normAutofit fontScale="90000"/>
          </a:bodyPr>
          <a:lstStyle/>
          <a:p>
            <a:r>
              <a:rPr lang="de-AT" smtClean="0"/>
              <a:t>Kontakt</a:t>
            </a:r>
          </a:p>
        </p:txBody>
      </p:sp>
      <p:sp>
        <p:nvSpPr>
          <p:cNvPr id="44" name="Textfeld 43"/>
          <p:cNvSpPr txBox="1"/>
          <p:nvPr/>
        </p:nvSpPr>
        <p:spPr bwMode="auto">
          <a:xfrm>
            <a:off x="2495551" y="2276475"/>
            <a:ext cx="3503613" cy="27193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indent="-180000">
              <a:lnSpc>
                <a:spcPts val="2500"/>
              </a:lnSpc>
              <a:spcAft>
                <a:spcPts val="1200"/>
              </a:spcAft>
              <a:tabLst>
                <a:tab pos="355600" algn="l"/>
              </a:tabLst>
              <a:defRPr/>
            </a:pPr>
            <a:r>
              <a:rPr lang="de-DE" sz="1600" spc="-30" dirty="0">
                <a:solidFill>
                  <a:srgbClr val="67726B"/>
                </a:solidFill>
                <a:latin typeface="Lucida Sans Unicode" pitchFamily="34" charset="0"/>
                <a:cs typeface="Lucida Sans Unicode" pitchFamily="34" charset="0"/>
              </a:rPr>
              <a:t>Mag. Georg Ziniel, </a:t>
            </a:r>
            <a:r>
              <a:rPr lang="de-DE" sz="1600" spc="-30" dirty="0" err="1">
                <a:solidFill>
                  <a:srgbClr val="67726B"/>
                </a:solidFill>
                <a:latin typeface="Lucida Sans Unicode" pitchFamily="34" charset="0"/>
                <a:cs typeface="Lucida Sans Unicode" pitchFamily="34" charset="0"/>
              </a:rPr>
              <a:t>Msc</a:t>
            </a:r>
            <a:r>
              <a:rPr lang="de-DE" sz="1600" spc="-30" dirty="0">
                <a:solidFill>
                  <a:srgbClr val="67726B"/>
                </a:solidFill>
                <a:latin typeface="Lucida Sans Unicode" pitchFamily="34" charset="0"/>
                <a:cs typeface="Lucida Sans Unicode" pitchFamily="34" charset="0"/>
              </a:rPr>
              <a:t>.</a:t>
            </a:r>
          </a:p>
          <a:p>
            <a:pPr indent="-180000">
              <a:lnSpc>
                <a:spcPts val="2500"/>
              </a:lnSpc>
              <a:spcAft>
                <a:spcPts val="1200"/>
              </a:spcAft>
              <a:tabLst>
                <a:tab pos="355600" algn="l"/>
              </a:tabLst>
              <a:defRPr/>
            </a:pPr>
            <a:r>
              <a:rPr lang="de-DE" sz="1600" spc="-30" dirty="0">
                <a:solidFill>
                  <a:srgbClr val="67726B"/>
                </a:solidFill>
                <a:latin typeface="Lucida Sans Unicode" pitchFamily="34" charset="0"/>
                <a:cs typeface="Lucida Sans Unicode" pitchFamily="34" charset="0"/>
              </a:rPr>
              <a:t/>
            </a:r>
            <a:br>
              <a:rPr lang="de-DE" sz="1600" spc="-30" dirty="0">
                <a:solidFill>
                  <a:srgbClr val="67726B"/>
                </a:solidFill>
                <a:latin typeface="Lucida Sans Unicode" pitchFamily="34" charset="0"/>
                <a:cs typeface="Lucida Sans Unicode" pitchFamily="34" charset="0"/>
              </a:rPr>
            </a:br>
            <a:r>
              <a:rPr lang="de-DE" sz="1400" spc="-30" dirty="0">
                <a:solidFill>
                  <a:srgbClr val="67726B"/>
                </a:solidFill>
                <a:latin typeface="Lucida Sans Unicode" pitchFamily="34" charset="0"/>
                <a:cs typeface="Lucida Sans Unicode" pitchFamily="34" charset="0"/>
              </a:rPr>
              <a:t>Stubenring 6</a:t>
            </a:r>
            <a:r>
              <a:rPr lang="de-AT" sz="1400" spc="-30" dirty="0">
                <a:solidFill>
                  <a:srgbClr val="67726B"/>
                </a:solidFill>
                <a:latin typeface="Lucida Sans Unicode" pitchFamily="34" charset="0"/>
                <a:cs typeface="Lucida Sans Unicode" pitchFamily="34" charset="0"/>
              </a:rPr>
              <a:t/>
            </a:r>
            <a:br>
              <a:rPr lang="de-AT" sz="1400" spc="-30" dirty="0">
                <a:solidFill>
                  <a:srgbClr val="67726B"/>
                </a:solidFill>
                <a:latin typeface="Lucida Sans Unicode" pitchFamily="34" charset="0"/>
                <a:cs typeface="Lucida Sans Unicode" pitchFamily="34" charset="0"/>
              </a:rPr>
            </a:br>
            <a:r>
              <a:rPr lang="de-AT" sz="1400" spc="-30" dirty="0">
                <a:solidFill>
                  <a:srgbClr val="67726B"/>
                </a:solidFill>
                <a:latin typeface="Lucida Sans Unicode" pitchFamily="34" charset="0"/>
                <a:cs typeface="Lucida Sans Unicode" pitchFamily="34" charset="0"/>
              </a:rPr>
              <a:t>1010 Wien, Österreich</a:t>
            </a:r>
            <a:r>
              <a:rPr lang="de-DE" sz="1600" spc="-30" dirty="0">
                <a:solidFill>
                  <a:srgbClr val="67726B"/>
                </a:solidFill>
                <a:latin typeface="Lucida Sans Unicode" pitchFamily="34" charset="0"/>
                <a:cs typeface="Lucida Sans Unicode" pitchFamily="34" charset="0"/>
              </a:rPr>
              <a:t/>
            </a:r>
            <a:br>
              <a:rPr lang="de-DE" sz="1600" spc="-30" dirty="0">
                <a:solidFill>
                  <a:srgbClr val="67726B"/>
                </a:solidFill>
                <a:latin typeface="Lucida Sans Unicode" pitchFamily="34" charset="0"/>
                <a:cs typeface="Lucida Sans Unicode" pitchFamily="34" charset="0"/>
              </a:rPr>
            </a:br>
            <a:r>
              <a:rPr lang="de-DE" sz="1400" b="1" spc="-30" dirty="0">
                <a:solidFill>
                  <a:srgbClr val="67726B"/>
                </a:solidFill>
                <a:latin typeface="Lucida Sans Unicode" pitchFamily="34" charset="0"/>
                <a:cs typeface="Lucida Sans Unicode" pitchFamily="34" charset="0"/>
              </a:rPr>
              <a:t>T:	</a:t>
            </a:r>
            <a:r>
              <a:rPr lang="de-DE" sz="1400" spc="-30" dirty="0">
                <a:solidFill>
                  <a:srgbClr val="67726B"/>
                </a:solidFill>
                <a:latin typeface="Lucida Sans Unicode" pitchFamily="34" charset="0"/>
                <a:cs typeface="Lucida Sans Unicode" pitchFamily="34" charset="0"/>
              </a:rPr>
              <a:t>+43 1 515 61</a:t>
            </a:r>
            <a:br>
              <a:rPr lang="de-DE" sz="1400" spc="-30" dirty="0">
                <a:solidFill>
                  <a:srgbClr val="67726B"/>
                </a:solidFill>
                <a:latin typeface="Lucida Sans Unicode" pitchFamily="34" charset="0"/>
                <a:cs typeface="Lucida Sans Unicode" pitchFamily="34" charset="0"/>
              </a:rPr>
            </a:br>
            <a:r>
              <a:rPr lang="de-DE" sz="1400" b="1" spc="-30" dirty="0">
                <a:solidFill>
                  <a:srgbClr val="67726B"/>
                </a:solidFill>
                <a:latin typeface="Lucida Sans Unicode" pitchFamily="34" charset="0"/>
                <a:cs typeface="Lucida Sans Unicode" pitchFamily="34" charset="0"/>
              </a:rPr>
              <a:t>F:	</a:t>
            </a:r>
            <a:r>
              <a:rPr lang="de-DE" sz="1400" spc="-30" dirty="0">
                <a:solidFill>
                  <a:srgbClr val="67726B"/>
                </a:solidFill>
                <a:latin typeface="Lucida Sans Unicode" pitchFamily="34" charset="0"/>
                <a:cs typeface="Lucida Sans Unicode" pitchFamily="34" charset="0"/>
              </a:rPr>
              <a:t>+43 1 513 84 72</a:t>
            </a:r>
            <a:br>
              <a:rPr lang="de-DE" sz="1400" spc="-30" dirty="0">
                <a:solidFill>
                  <a:srgbClr val="67726B"/>
                </a:solidFill>
                <a:latin typeface="Lucida Sans Unicode" pitchFamily="34" charset="0"/>
                <a:cs typeface="Lucida Sans Unicode" pitchFamily="34" charset="0"/>
              </a:rPr>
            </a:br>
            <a:r>
              <a:rPr lang="de-DE" sz="1400" b="1" spc="-30" dirty="0">
                <a:solidFill>
                  <a:srgbClr val="67726B"/>
                </a:solidFill>
                <a:latin typeface="Lucida Sans Unicode" pitchFamily="34" charset="0"/>
                <a:cs typeface="Lucida Sans Unicode" pitchFamily="34" charset="0"/>
              </a:rPr>
              <a:t>E:</a:t>
            </a:r>
            <a:r>
              <a:rPr lang="de-DE" sz="1400" spc="-30" dirty="0">
                <a:solidFill>
                  <a:srgbClr val="67726B"/>
                </a:solidFill>
                <a:latin typeface="Lucida Sans Unicode" pitchFamily="34" charset="0"/>
                <a:cs typeface="Lucida Sans Unicode" pitchFamily="34" charset="0"/>
              </a:rPr>
              <a:t>	georg.ziniel@goeg.at</a:t>
            </a:r>
            <a:br>
              <a:rPr lang="de-DE" sz="1400" spc="-30" dirty="0">
                <a:solidFill>
                  <a:srgbClr val="67726B"/>
                </a:solidFill>
                <a:latin typeface="Lucida Sans Unicode" pitchFamily="34" charset="0"/>
                <a:cs typeface="Lucida Sans Unicode" pitchFamily="34" charset="0"/>
              </a:rPr>
            </a:br>
            <a:r>
              <a:rPr lang="de-DE" sz="1400" spc="-30" dirty="0">
                <a:solidFill>
                  <a:srgbClr val="67726B"/>
                </a:solidFill>
                <a:latin typeface="Lucida Sans Unicode" pitchFamily="34" charset="0"/>
                <a:cs typeface="Lucida Sans Unicode" pitchFamily="34" charset="0"/>
              </a:rPr>
              <a:t>www.goeg.at</a:t>
            </a:r>
            <a:endParaRPr lang="de-AT" sz="1600" spc="-30" dirty="0">
              <a:solidFill>
                <a:srgbClr val="67726B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13316" name="Picture 2" descr="C:\Users\krystl\AppData\Local\Microsoft\Windows\Temporary Internet Files\Content.Outlook\560K33YY\LageplanGoegFGoe_20101122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1901" y="1700214"/>
            <a:ext cx="3859213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662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304881"/>
              </p:ext>
            </p:extLst>
          </p:nvPr>
        </p:nvGraphicFramePr>
        <p:xfrm>
          <a:off x="1406769" y="181305"/>
          <a:ext cx="7127631" cy="69176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13879"/>
                <a:gridCol w="1012090"/>
                <a:gridCol w="1055077"/>
                <a:gridCol w="797170"/>
                <a:gridCol w="1375508"/>
                <a:gridCol w="1273907"/>
              </a:tblGrid>
              <a:tr h="295433"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AT" sz="1000" b="1" u="none" strike="noStrike" dirty="0">
                          <a:effectLst/>
                        </a:rPr>
                        <a:t>Personal in Krankenanstalten 2013*</a:t>
                      </a:r>
                      <a:endParaRPr lang="de-AT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</a:tr>
              <a:tr h="107863">
                <a:tc>
                  <a:txBody>
                    <a:bodyPr/>
                    <a:lstStyle/>
                    <a:p>
                      <a:pPr algn="l" fontAlgn="b"/>
                      <a:endParaRPr lang="de-A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de-AT" sz="10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Indikatoren</a:t>
                      </a:r>
                      <a:endParaRPr lang="de-AT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de-A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de-A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de-A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de-A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</a:tr>
              <a:tr h="348719">
                <a:tc>
                  <a:txBody>
                    <a:bodyPr/>
                    <a:lstStyle/>
                    <a:p>
                      <a:pPr algn="ctr" fontAlgn="ctr"/>
                      <a:endParaRPr lang="de-AT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u="none" strike="noStrike">
                          <a:effectLst/>
                        </a:rPr>
                        <a:t>ärztliche VZÄ je 100.000 EW</a:t>
                      </a:r>
                      <a:endParaRPr lang="de-AT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u="none" strike="noStrike">
                          <a:effectLst/>
                        </a:rPr>
                        <a:t>Pflegepersonal** je 100.000 EW</a:t>
                      </a:r>
                      <a:endParaRPr lang="de-AT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u="none" strike="noStrike" dirty="0" smtClean="0">
                          <a:effectLst/>
                        </a:rPr>
                        <a:t>Ärzte/Pflege</a:t>
                      </a:r>
                      <a:endParaRPr lang="de-AT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u="none" strike="noStrike">
                          <a:effectLst/>
                        </a:rPr>
                        <a:t>stat. Patienten/ärztliche VZÄ</a:t>
                      </a:r>
                      <a:endParaRPr lang="de-AT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u="none" strike="noStrike">
                          <a:effectLst/>
                        </a:rPr>
                        <a:t>stationäre Patienten je 100 EW</a:t>
                      </a:r>
                      <a:endParaRPr lang="de-AT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ctr"/>
                </a:tc>
              </a:tr>
              <a:tr h="139667">
                <a:tc>
                  <a:txBody>
                    <a:bodyPr/>
                    <a:lstStyle/>
                    <a:p>
                      <a:pPr algn="l" fontAlgn="b"/>
                      <a:r>
                        <a:rPr lang="de-AT" sz="1000" u="none" strike="noStrike" dirty="0">
                          <a:effectLst/>
                        </a:rPr>
                        <a:t>Litauen</a:t>
                      </a:r>
                      <a:endParaRPr lang="de-A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>
                          <a:effectLst/>
                        </a:rPr>
                        <a:t>336,7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>
                          <a:effectLst/>
                        </a:rPr>
                        <a:t>69,0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>
                          <a:effectLst/>
                        </a:rPr>
                        <a:t>0,40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>
                          <a:effectLst/>
                        </a:rPr>
                        <a:t>72,1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>
                          <a:effectLst/>
                        </a:rPr>
                        <a:t>24,3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</a:tr>
              <a:tr h="139667">
                <a:tc>
                  <a:txBody>
                    <a:bodyPr/>
                    <a:lstStyle/>
                    <a:p>
                      <a:pPr algn="l" fontAlgn="b"/>
                      <a:r>
                        <a:rPr lang="de-AT" sz="1000" u="none" strike="noStrike" dirty="0">
                          <a:effectLst/>
                        </a:rPr>
                        <a:t>Dänemark</a:t>
                      </a:r>
                      <a:endParaRPr lang="de-A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>
                          <a:effectLst/>
                        </a:rPr>
                        <a:t>269,9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>
                          <a:effectLst/>
                        </a:rPr>
                        <a:t>91,7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>
                          <a:effectLst/>
                        </a:rPr>
                        <a:t>0,29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>
                          <a:effectLst/>
                        </a:rPr>
                        <a:t>56,3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>
                          <a:effectLst/>
                        </a:rPr>
                        <a:t>15,2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</a:tr>
              <a:tr h="22257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AT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Österreich</a:t>
                      </a: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AT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254,5</a:t>
                      </a: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AT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86,1</a:t>
                      </a: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AT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0,33</a:t>
                      </a: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AT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104,7</a:t>
                      </a: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AT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26,6</a:t>
                      </a:r>
                    </a:p>
                  </a:txBody>
                  <a:tcPr marL="4537" marR="4537" marT="4537" marB="0" anchor="b"/>
                </a:tc>
              </a:tr>
              <a:tr h="139667">
                <a:tc>
                  <a:txBody>
                    <a:bodyPr/>
                    <a:lstStyle/>
                    <a:p>
                      <a:pPr algn="l" fontAlgn="b"/>
                      <a:r>
                        <a:rPr lang="de-AT" sz="1000" u="none" strike="noStrike" dirty="0">
                          <a:effectLst/>
                        </a:rPr>
                        <a:t>Schweiz</a:t>
                      </a:r>
                      <a:endParaRPr lang="de-A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>
                          <a:effectLst/>
                        </a:rPr>
                        <a:t>236,7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>
                          <a:effectLst/>
                        </a:rPr>
                        <a:t>102,5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>
                          <a:effectLst/>
                        </a:rPr>
                        <a:t>0,28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>
                          <a:effectLst/>
                        </a:rPr>
                        <a:t>72,3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>
                          <a:effectLst/>
                        </a:rPr>
                        <a:t>17,1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</a:tr>
              <a:tr h="139667">
                <a:tc>
                  <a:txBody>
                    <a:bodyPr/>
                    <a:lstStyle/>
                    <a:p>
                      <a:pPr algn="l" fontAlgn="b"/>
                      <a:r>
                        <a:rPr lang="de-AT" sz="1000" u="none" strike="noStrike">
                          <a:effectLst/>
                        </a:rPr>
                        <a:t>Norwegen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>
                          <a:effectLst/>
                        </a:rPr>
                        <a:t>230,3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>
                          <a:effectLst/>
                        </a:rPr>
                        <a:t>106,2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>
                          <a:effectLst/>
                        </a:rPr>
                        <a:t>0,22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>
                          <a:effectLst/>
                        </a:rPr>
                        <a:t>84,5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>
                          <a:effectLst/>
                        </a:rPr>
                        <a:t>19,4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</a:tr>
              <a:tr h="139667">
                <a:tc>
                  <a:txBody>
                    <a:bodyPr/>
                    <a:lstStyle/>
                    <a:p>
                      <a:pPr algn="l" fontAlgn="b"/>
                      <a:r>
                        <a:rPr lang="de-AT" sz="1000" u="none" strike="noStrike">
                          <a:effectLst/>
                        </a:rPr>
                        <a:t>Estland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>
                          <a:effectLst/>
                        </a:rPr>
                        <a:t>213,1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>
                          <a:effectLst/>
                        </a:rPr>
                        <a:t>69,3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>
                          <a:effectLst/>
                        </a:rPr>
                        <a:t>0,31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>
                          <a:effectLst/>
                        </a:rPr>
                        <a:t>83,0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>
                          <a:effectLst/>
                        </a:rPr>
                        <a:t>17,7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</a:tr>
              <a:tr h="139667">
                <a:tc>
                  <a:txBody>
                    <a:bodyPr/>
                    <a:lstStyle/>
                    <a:p>
                      <a:pPr algn="l" fontAlgn="b"/>
                      <a:r>
                        <a:rPr lang="de-AT" sz="1000" u="none" strike="noStrike">
                          <a:effectLst/>
                        </a:rPr>
                        <a:t>Malta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 dirty="0">
                          <a:effectLst/>
                        </a:rPr>
                        <a:t>210,4</a:t>
                      </a:r>
                      <a:endParaRPr lang="de-A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>
                          <a:effectLst/>
                        </a:rPr>
                        <a:t>95,3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>
                          <a:effectLst/>
                        </a:rPr>
                        <a:t>0,24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>
                          <a:effectLst/>
                        </a:rPr>
                        <a:t>71,2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>
                          <a:effectLst/>
                        </a:rPr>
                        <a:t>15,0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</a:tr>
              <a:tr h="139667">
                <a:tc>
                  <a:txBody>
                    <a:bodyPr/>
                    <a:lstStyle/>
                    <a:p>
                      <a:pPr algn="l" fontAlgn="b"/>
                      <a:r>
                        <a:rPr lang="de-AT" sz="1000" u="none" strike="noStrike">
                          <a:effectLst/>
                        </a:rPr>
                        <a:t>Tschechische Republik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 dirty="0">
                          <a:effectLst/>
                        </a:rPr>
                        <a:t>193,8</a:t>
                      </a:r>
                      <a:endParaRPr lang="de-A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>
                          <a:effectLst/>
                        </a:rPr>
                        <a:t>55,2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>
                          <a:effectLst/>
                        </a:rPr>
                        <a:t>0,39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>
                          <a:effectLst/>
                        </a:rPr>
                        <a:t>106,7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>
                          <a:effectLst/>
                        </a:rPr>
                        <a:t>20,7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</a:tr>
              <a:tr h="139667">
                <a:tc>
                  <a:txBody>
                    <a:bodyPr/>
                    <a:lstStyle/>
                    <a:p>
                      <a:pPr algn="l" fontAlgn="b"/>
                      <a:r>
                        <a:rPr lang="de-AT" sz="1000" u="none" strike="noStrike">
                          <a:effectLst/>
                        </a:rPr>
                        <a:t>Deutschland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>
                          <a:effectLst/>
                        </a:rPr>
                        <a:t>189,0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>
                          <a:effectLst/>
                        </a:rPr>
                        <a:t>64,7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>
                          <a:effectLst/>
                        </a:rPr>
                        <a:t>0,33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>
                          <a:effectLst/>
                        </a:rPr>
                        <a:t>131,2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>
                          <a:effectLst/>
                        </a:rPr>
                        <a:t>24,8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</a:tr>
              <a:tr h="281180">
                <a:tc>
                  <a:txBody>
                    <a:bodyPr/>
                    <a:lstStyle/>
                    <a:p>
                      <a:pPr algn="l" fontAlgn="b"/>
                      <a:r>
                        <a:rPr lang="de-AT" sz="1000" b="1" u="none" strike="noStrike" dirty="0">
                          <a:effectLst/>
                        </a:rPr>
                        <a:t>Europäischer Mittelwert</a:t>
                      </a:r>
                      <a:endParaRPr lang="de-AT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b="1" u="none" strike="noStrike" dirty="0">
                          <a:effectLst/>
                        </a:rPr>
                        <a:t>184,8</a:t>
                      </a:r>
                      <a:endParaRPr lang="de-AT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b="1" u="none" strike="noStrike" dirty="0">
                          <a:effectLst/>
                        </a:rPr>
                        <a:t>61,9</a:t>
                      </a:r>
                      <a:endParaRPr lang="de-AT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b="1" u="none" strike="noStrike" dirty="0">
                          <a:effectLst/>
                        </a:rPr>
                        <a:t>0,35</a:t>
                      </a:r>
                      <a:endParaRPr lang="de-AT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b="1" u="none" strike="noStrike" dirty="0">
                          <a:effectLst/>
                        </a:rPr>
                        <a:t>114,3</a:t>
                      </a:r>
                      <a:endParaRPr lang="de-AT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b="1" u="none" strike="noStrike" dirty="0">
                          <a:effectLst/>
                        </a:rPr>
                        <a:t>17,0</a:t>
                      </a:r>
                      <a:endParaRPr lang="de-AT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</a:tr>
              <a:tr h="139667">
                <a:tc>
                  <a:txBody>
                    <a:bodyPr/>
                    <a:lstStyle/>
                    <a:p>
                      <a:pPr algn="l" fontAlgn="b"/>
                      <a:r>
                        <a:rPr lang="de-AT" sz="1000" u="none" strike="noStrike">
                          <a:effectLst/>
                        </a:rPr>
                        <a:t>Frankreich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 dirty="0">
                          <a:effectLst/>
                        </a:rPr>
                        <a:t>184,6</a:t>
                      </a:r>
                      <a:endParaRPr lang="de-A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>
                          <a:effectLst/>
                        </a:rPr>
                        <a:t>94,9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>
                          <a:effectLst/>
                        </a:rPr>
                        <a:t>0,27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 dirty="0">
                          <a:effectLst/>
                        </a:rPr>
                        <a:t>111,5</a:t>
                      </a:r>
                      <a:endParaRPr lang="de-A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 dirty="0">
                          <a:effectLst/>
                        </a:rPr>
                        <a:t>20,6</a:t>
                      </a:r>
                      <a:endParaRPr lang="de-A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</a:tr>
              <a:tr h="139667">
                <a:tc>
                  <a:txBody>
                    <a:bodyPr/>
                    <a:lstStyle/>
                    <a:p>
                      <a:pPr algn="l" fontAlgn="b"/>
                      <a:r>
                        <a:rPr lang="de-AT" sz="1000" u="none" strike="noStrike">
                          <a:effectLst/>
                        </a:rPr>
                        <a:t>Island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>
                          <a:effectLst/>
                        </a:rPr>
                        <a:t>179,6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>
                          <a:effectLst/>
                        </a:rPr>
                        <a:t>98,4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>
                          <a:effectLst/>
                        </a:rPr>
                        <a:t>0,28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>
                          <a:effectLst/>
                        </a:rPr>
                        <a:t>69,2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>
                          <a:effectLst/>
                        </a:rPr>
                        <a:t>12,4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</a:tr>
              <a:tr h="267874">
                <a:tc>
                  <a:txBody>
                    <a:bodyPr/>
                    <a:lstStyle/>
                    <a:p>
                      <a:pPr algn="l" fontAlgn="b"/>
                      <a:r>
                        <a:rPr lang="de-AT" sz="1000" b="1" u="none" strike="noStrike">
                          <a:effectLst/>
                        </a:rPr>
                        <a:t>EU-15-Mittelwert</a:t>
                      </a:r>
                      <a:endParaRPr lang="de-AT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00" b="1" u="none" strike="noStrike" dirty="0">
                          <a:effectLst/>
                        </a:rPr>
                        <a:t>175,4</a:t>
                      </a:r>
                      <a:endParaRPr lang="de-AT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00" b="1" u="none" strike="noStrike" dirty="0">
                          <a:effectLst/>
                        </a:rPr>
                        <a:t>69,8</a:t>
                      </a:r>
                      <a:endParaRPr lang="de-AT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00" b="1" u="none" strike="noStrike">
                          <a:effectLst/>
                        </a:rPr>
                        <a:t>0,34</a:t>
                      </a:r>
                      <a:endParaRPr lang="de-AT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00" b="1" u="none" strike="noStrike">
                          <a:effectLst/>
                        </a:rPr>
                        <a:t>124,5</a:t>
                      </a:r>
                      <a:endParaRPr lang="de-AT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00" b="1" u="none" strike="noStrike" dirty="0">
                          <a:effectLst/>
                        </a:rPr>
                        <a:t>16,3</a:t>
                      </a:r>
                      <a:endParaRPr lang="de-AT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</a:tr>
              <a:tr h="139667">
                <a:tc>
                  <a:txBody>
                    <a:bodyPr/>
                    <a:lstStyle/>
                    <a:p>
                      <a:pPr algn="l" fontAlgn="b"/>
                      <a:r>
                        <a:rPr lang="de-AT" sz="1000" u="none" strike="noStrike">
                          <a:effectLst/>
                        </a:rPr>
                        <a:t>Ungarn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>
                          <a:effectLst/>
                        </a:rPr>
                        <a:t>173,7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 dirty="0">
                          <a:effectLst/>
                        </a:rPr>
                        <a:t>52,4</a:t>
                      </a:r>
                      <a:endParaRPr lang="de-A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 dirty="0">
                          <a:effectLst/>
                        </a:rPr>
                        <a:t>0,37</a:t>
                      </a:r>
                      <a:endParaRPr lang="de-A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 dirty="0">
                          <a:effectLst/>
                        </a:rPr>
                        <a:t>116,5</a:t>
                      </a:r>
                      <a:endParaRPr lang="de-A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 dirty="0">
                          <a:effectLst/>
                        </a:rPr>
                        <a:t>20,2</a:t>
                      </a:r>
                      <a:endParaRPr lang="de-A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</a:tr>
              <a:tr h="139667">
                <a:tc>
                  <a:txBody>
                    <a:bodyPr/>
                    <a:lstStyle/>
                    <a:p>
                      <a:pPr algn="l" fontAlgn="b"/>
                      <a:r>
                        <a:rPr lang="de-AT" sz="1000" u="none" strike="noStrike">
                          <a:effectLst/>
                        </a:rPr>
                        <a:t>Slowakei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>
                          <a:effectLst/>
                        </a:rPr>
                        <a:t>161,7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00" u="none" strike="noStrike" dirty="0">
                          <a:effectLst/>
                        </a:rPr>
                        <a:t> </a:t>
                      </a:r>
                      <a:endParaRPr lang="de-A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00" u="none" strike="noStrike" dirty="0">
                          <a:effectLst/>
                        </a:rPr>
                        <a:t> </a:t>
                      </a:r>
                      <a:endParaRPr lang="de-A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 dirty="0">
                          <a:effectLst/>
                        </a:rPr>
                        <a:t>121,4</a:t>
                      </a:r>
                      <a:endParaRPr lang="de-A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>
                          <a:effectLst/>
                        </a:rPr>
                        <a:t>19,6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</a:tr>
              <a:tr h="139667">
                <a:tc>
                  <a:txBody>
                    <a:bodyPr/>
                    <a:lstStyle/>
                    <a:p>
                      <a:pPr algn="l" fontAlgn="b"/>
                      <a:r>
                        <a:rPr lang="de-AT" sz="1000" u="none" strike="noStrike">
                          <a:effectLst/>
                        </a:rPr>
                        <a:t>Irland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>
                          <a:effectLst/>
                        </a:rPr>
                        <a:t>137,8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>
                          <a:effectLst/>
                        </a:rPr>
                        <a:t>58,7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>
                          <a:effectLst/>
                        </a:rPr>
                        <a:t>0,25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>
                          <a:effectLst/>
                        </a:rPr>
                        <a:t>102,6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>
                          <a:effectLst/>
                        </a:rPr>
                        <a:t>14,1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</a:tr>
              <a:tr h="139667">
                <a:tc>
                  <a:txBody>
                    <a:bodyPr/>
                    <a:lstStyle/>
                    <a:p>
                      <a:pPr algn="l" fontAlgn="b"/>
                      <a:r>
                        <a:rPr lang="de-AT" sz="1000" u="none" strike="noStrike">
                          <a:effectLst/>
                        </a:rPr>
                        <a:t>Niederlande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>
                          <a:effectLst/>
                        </a:rPr>
                        <a:t>132,7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 dirty="0">
                          <a:effectLst/>
                        </a:rPr>
                        <a:t>53,8</a:t>
                      </a:r>
                      <a:endParaRPr lang="de-A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>
                          <a:effectLst/>
                        </a:rPr>
                        <a:t>0,26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>
                          <a:effectLst/>
                        </a:rPr>
                        <a:t>86,9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>
                          <a:effectLst/>
                        </a:rPr>
                        <a:t>11,5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</a:tr>
              <a:tr h="139667">
                <a:tc>
                  <a:txBody>
                    <a:bodyPr/>
                    <a:lstStyle/>
                    <a:p>
                      <a:pPr algn="l" fontAlgn="b"/>
                      <a:r>
                        <a:rPr lang="de-AT" sz="1000" u="none" strike="noStrike">
                          <a:effectLst/>
                        </a:rPr>
                        <a:t>Rumänien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>
                          <a:effectLst/>
                        </a:rPr>
                        <a:t>129,9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>
                          <a:effectLst/>
                        </a:rPr>
                        <a:t>48,2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>
                          <a:effectLst/>
                        </a:rPr>
                        <a:t>0,27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>
                          <a:effectLst/>
                        </a:rPr>
                        <a:t>171,1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>
                          <a:effectLst/>
                        </a:rPr>
                        <a:t>22,2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</a:tr>
              <a:tr h="139667">
                <a:tc>
                  <a:txBody>
                    <a:bodyPr/>
                    <a:lstStyle/>
                    <a:p>
                      <a:pPr algn="l" fontAlgn="b"/>
                      <a:r>
                        <a:rPr lang="de-AT" sz="1000" u="none" strike="noStrike">
                          <a:effectLst/>
                        </a:rPr>
                        <a:t>Belgien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>
                          <a:effectLst/>
                        </a:rPr>
                        <a:t>59,5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 dirty="0">
                          <a:effectLst/>
                        </a:rPr>
                        <a:t>88,3</a:t>
                      </a:r>
                      <a:endParaRPr lang="de-A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>
                          <a:effectLst/>
                        </a:rPr>
                        <a:t>0,08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>
                          <a:effectLst/>
                        </a:rPr>
                        <a:t>278,6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>
                          <a:effectLst/>
                        </a:rPr>
                        <a:t>16,6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</a:tr>
              <a:tr h="139667">
                <a:tc>
                  <a:txBody>
                    <a:bodyPr/>
                    <a:lstStyle/>
                    <a:p>
                      <a:pPr algn="l" fontAlgn="b"/>
                      <a:r>
                        <a:rPr lang="de-AT" sz="1000" u="none" strike="noStrike">
                          <a:effectLst/>
                        </a:rPr>
                        <a:t>Liechtenstein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>
                          <a:effectLst/>
                        </a:rPr>
                        <a:t>32,8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 dirty="0">
                          <a:effectLst/>
                        </a:rPr>
                        <a:t>25,5</a:t>
                      </a:r>
                      <a:endParaRPr lang="de-A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>
                          <a:effectLst/>
                        </a:rPr>
                        <a:t>0,18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>
                          <a:effectLst/>
                        </a:rPr>
                        <a:t>217,9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>
                          <a:effectLst/>
                        </a:rPr>
                        <a:t>7,2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</a:tr>
              <a:tr h="139667">
                <a:tc>
                  <a:txBody>
                    <a:bodyPr/>
                    <a:lstStyle/>
                    <a:p>
                      <a:pPr algn="l" fontAlgn="b"/>
                      <a:r>
                        <a:rPr lang="de-AT" sz="1000" u="none" strike="noStrike">
                          <a:effectLst/>
                        </a:rPr>
                        <a:t>Griechenland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00" u="none" strike="noStrike">
                          <a:effectLst/>
                        </a:rPr>
                        <a:t> 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>
                          <a:effectLst/>
                        </a:rPr>
                        <a:t>27,1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>
                          <a:effectLst/>
                        </a:rPr>
                        <a:t>0,94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00" u="none" strike="noStrike">
                          <a:effectLst/>
                        </a:rPr>
                        <a:t> 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>
                          <a:effectLst/>
                        </a:rPr>
                        <a:t>20,2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</a:tr>
              <a:tr h="139667">
                <a:tc>
                  <a:txBody>
                    <a:bodyPr/>
                    <a:lstStyle/>
                    <a:p>
                      <a:pPr algn="l" fontAlgn="b"/>
                      <a:r>
                        <a:rPr lang="de-AT" sz="1000" u="none" strike="noStrike">
                          <a:effectLst/>
                        </a:rPr>
                        <a:t>Türkei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00" u="none" strike="noStrike">
                          <a:effectLst/>
                        </a:rPr>
                        <a:t> 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 dirty="0">
                          <a:effectLst/>
                        </a:rPr>
                        <a:t>19,8</a:t>
                      </a:r>
                      <a:endParaRPr lang="de-A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>
                          <a:effectLst/>
                        </a:rPr>
                        <a:t>0,69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00" u="none" strike="noStrike">
                          <a:effectLst/>
                        </a:rPr>
                        <a:t> 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>
                          <a:effectLst/>
                        </a:rPr>
                        <a:t>16,2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</a:tr>
              <a:tr h="139667">
                <a:tc>
                  <a:txBody>
                    <a:bodyPr/>
                    <a:lstStyle/>
                    <a:p>
                      <a:pPr algn="l" fontAlgn="b"/>
                      <a:r>
                        <a:rPr lang="de-AT" sz="1000" u="none" strike="noStrike">
                          <a:effectLst/>
                        </a:rPr>
                        <a:t>Bulgarien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00" u="none" strike="noStrike">
                          <a:effectLst/>
                        </a:rPr>
                        <a:t> 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 dirty="0">
                          <a:effectLst/>
                        </a:rPr>
                        <a:t>32,4</a:t>
                      </a:r>
                      <a:endParaRPr lang="de-A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>
                          <a:effectLst/>
                        </a:rPr>
                        <a:t>0,66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00" u="none" strike="noStrike">
                          <a:effectLst/>
                        </a:rPr>
                        <a:t> 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>
                          <a:effectLst/>
                        </a:rPr>
                        <a:t>30,5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</a:tr>
              <a:tr h="139667">
                <a:tc>
                  <a:txBody>
                    <a:bodyPr/>
                    <a:lstStyle/>
                    <a:p>
                      <a:pPr algn="l" fontAlgn="b"/>
                      <a:r>
                        <a:rPr lang="de-AT" sz="1000" u="none" strike="noStrike">
                          <a:effectLst/>
                        </a:rPr>
                        <a:t>Italien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00" u="none" strike="noStrike">
                          <a:effectLst/>
                        </a:rPr>
                        <a:t> 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>
                          <a:effectLst/>
                        </a:rPr>
                        <a:t>45,1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>
                          <a:effectLst/>
                        </a:rPr>
                        <a:t>0,47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00" u="none" strike="noStrike">
                          <a:effectLst/>
                        </a:rPr>
                        <a:t> 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>
                          <a:effectLst/>
                        </a:rPr>
                        <a:t>11,8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</a:tr>
              <a:tr h="139667">
                <a:tc>
                  <a:txBody>
                    <a:bodyPr/>
                    <a:lstStyle/>
                    <a:p>
                      <a:pPr algn="l" fontAlgn="b"/>
                      <a:r>
                        <a:rPr lang="de-AT" sz="1000" u="none" strike="noStrike">
                          <a:effectLst/>
                        </a:rPr>
                        <a:t>Mazedonien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00" u="none" strike="noStrike">
                          <a:effectLst/>
                        </a:rPr>
                        <a:t> 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>
                          <a:effectLst/>
                        </a:rPr>
                        <a:t>22,2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 dirty="0">
                          <a:effectLst/>
                        </a:rPr>
                        <a:t>0,43</a:t>
                      </a:r>
                      <a:endParaRPr lang="de-A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00" u="none" strike="noStrike">
                          <a:effectLst/>
                        </a:rPr>
                        <a:t> 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>
                          <a:effectLst/>
                        </a:rPr>
                        <a:t>11,3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</a:tr>
              <a:tr h="139667">
                <a:tc>
                  <a:txBody>
                    <a:bodyPr/>
                    <a:lstStyle/>
                    <a:p>
                      <a:pPr algn="l" fontAlgn="b"/>
                      <a:r>
                        <a:rPr lang="de-AT" sz="1000" u="none" strike="noStrike">
                          <a:effectLst/>
                        </a:rPr>
                        <a:t>Lettland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00" u="none" strike="noStrike">
                          <a:effectLst/>
                        </a:rPr>
                        <a:t> 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>
                          <a:effectLst/>
                        </a:rPr>
                        <a:t>42,5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>
                          <a:effectLst/>
                        </a:rPr>
                        <a:t>0,41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00" u="none" strike="noStrike">
                          <a:effectLst/>
                        </a:rPr>
                        <a:t> 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>
                          <a:effectLst/>
                        </a:rPr>
                        <a:t>18,6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</a:tr>
              <a:tr h="139667">
                <a:tc>
                  <a:txBody>
                    <a:bodyPr/>
                    <a:lstStyle/>
                    <a:p>
                      <a:pPr algn="l" fontAlgn="b"/>
                      <a:r>
                        <a:rPr lang="de-AT" sz="1000" u="none" strike="noStrike">
                          <a:effectLst/>
                        </a:rPr>
                        <a:t>Spanien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00" u="none" strike="noStrike">
                          <a:effectLst/>
                        </a:rPr>
                        <a:t> 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 dirty="0">
                          <a:effectLst/>
                        </a:rPr>
                        <a:t>55,4</a:t>
                      </a:r>
                      <a:endParaRPr lang="de-A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 dirty="0">
                          <a:effectLst/>
                        </a:rPr>
                        <a:t>0,39</a:t>
                      </a:r>
                      <a:endParaRPr lang="de-A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00" u="none" strike="noStrike">
                          <a:effectLst/>
                        </a:rPr>
                        <a:t> 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>
                          <a:effectLst/>
                        </a:rPr>
                        <a:t>11,0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</a:tr>
              <a:tr h="139667">
                <a:tc>
                  <a:txBody>
                    <a:bodyPr/>
                    <a:lstStyle/>
                    <a:p>
                      <a:pPr algn="l" fontAlgn="b"/>
                      <a:r>
                        <a:rPr lang="de-AT" sz="1000" u="none" strike="noStrike">
                          <a:effectLst/>
                        </a:rPr>
                        <a:t>Kroatien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00" u="none" strike="noStrike">
                          <a:effectLst/>
                        </a:rPr>
                        <a:t> 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>
                          <a:effectLst/>
                        </a:rPr>
                        <a:t>46,9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 dirty="0">
                          <a:effectLst/>
                        </a:rPr>
                        <a:t>0,38</a:t>
                      </a:r>
                      <a:endParaRPr lang="de-A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00" u="none" strike="noStrike">
                          <a:effectLst/>
                        </a:rPr>
                        <a:t> 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>
                          <a:effectLst/>
                        </a:rPr>
                        <a:t>17,5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</a:tr>
              <a:tr h="139667">
                <a:tc>
                  <a:txBody>
                    <a:bodyPr/>
                    <a:lstStyle/>
                    <a:p>
                      <a:pPr algn="l" fontAlgn="b"/>
                      <a:r>
                        <a:rPr lang="de-AT" sz="1000" u="none" strike="noStrike">
                          <a:effectLst/>
                        </a:rPr>
                        <a:t>Portugal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00" u="none" strike="noStrike">
                          <a:effectLst/>
                        </a:rPr>
                        <a:t> 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>
                          <a:effectLst/>
                        </a:rPr>
                        <a:t>62,6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>
                          <a:effectLst/>
                        </a:rPr>
                        <a:t>0,33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00" u="none" strike="noStrike">
                          <a:effectLst/>
                        </a:rPr>
                        <a:t> 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>
                          <a:effectLst/>
                        </a:rPr>
                        <a:t>10,8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</a:tr>
              <a:tr h="139667">
                <a:tc>
                  <a:txBody>
                    <a:bodyPr/>
                    <a:lstStyle/>
                    <a:p>
                      <a:pPr algn="l" fontAlgn="b"/>
                      <a:r>
                        <a:rPr lang="de-AT" sz="1000" u="none" strike="noStrike">
                          <a:effectLst/>
                        </a:rPr>
                        <a:t>Slowenien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00" u="none" strike="noStrike" dirty="0">
                          <a:effectLst/>
                        </a:rPr>
                        <a:t> </a:t>
                      </a:r>
                      <a:endParaRPr lang="de-A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>
                          <a:effectLst/>
                        </a:rPr>
                        <a:t>45,7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 dirty="0">
                          <a:effectLst/>
                        </a:rPr>
                        <a:t>0,32</a:t>
                      </a:r>
                      <a:endParaRPr lang="de-A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00" u="none" strike="noStrike">
                          <a:effectLst/>
                        </a:rPr>
                        <a:t> 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>
                          <a:effectLst/>
                        </a:rPr>
                        <a:t>18,2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</a:tr>
              <a:tr h="139667">
                <a:tc>
                  <a:txBody>
                    <a:bodyPr/>
                    <a:lstStyle/>
                    <a:p>
                      <a:pPr algn="l" fontAlgn="b"/>
                      <a:r>
                        <a:rPr lang="de-AT" sz="1000" u="none" strike="noStrike">
                          <a:effectLst/>
                        </a:rPr>
                        <a:t>Polen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00" u="none" strike="noStrike">
                          <a:effectLst/>
                        </a:rPr>
                        <a:t> 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>
                          <a:effectLst/>
                        </a:rPr>
                        <a:t>35,5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 dirty="0">
                          <a:effectLst/>
                        </a:rPr>
                        <a:t>0,32</a:t>
                      </a:r>
                      <a:endParaRPr lang="de-A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00" u="none" strike="noStrike">
                          <a:effectLst/>
                        </a:rPr>
                        <a:t> 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 dirty="0">
                          <a:effectLst/>
                        </a:rPr>
                        <a:t>16,7</a:t>
                      </a:r>
                      <a:endParaRPr lang="de-A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</a:tr>
              <a:tr h="139667">
                <a:tc>
                  <a:txBody>
                    <a:bodyPr/>
                    <a:lstStyle/>
                    <a:p>
                      <a:pPr algn="l" fontAlgn="b"/>
                      <a:r>
                        <a:rPr lang="de-AT" sz="1000" u="none" strike="noStrike">
                          <a:effectLst/>
                        </a:rPr>
                        <a:t>Zypern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00" u="none" strike="noStrike">
                          <a:effectLst/>
                        </a:rPr>
                        <a:t> 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>
                          <a:effectLst/>
                        </a:rPr>
                        <a:t>43,9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>
                          <a:effectLst/>
                        </a:rPr>
                        <a:t>0,21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00" u="none" strike="noStrike" dirty="0">
                          <a:effectLst/>
                        </a:rPr>
                        <a:t> </a:t>
                      </a:r>
                      <a:endParaRPr lang="de-A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 dirty="0">
                          <a:effectLst/>
                        </a:rPr>
                        <a:t>7,8</a:t>
                      </a:r>
                      <a:endParaRPr lang="de-A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</a:tr>
              <a:tr h="139667">
                <a:tc>
                  <a:txBody>
                    <a:bodyPr/>
                    <a:lstStyle/>
                    <a:p>
                      <a:pPr algn="l" fontAlgn="b"/>
                      <a:r>
                        <a:rPr lang="de-AT" sz="1000" u="none" strike="noStrike">
                          <a:effectLst/>
                        </a:rPr>
                        <a:t>Finnland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00" u="none" strike="noStrike">
                          <a:effectLst/>
                        </a:rPr>
                        <a:t> 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>
                          <a:effectLst/>
                        </a:rPr>
                        <a:t>95,7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>
                          <a:effectLst/>
                        </a:rPr>
                        <a:t>0,15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00" u="none" strike="noStrike" dirty="0">
                          <a:effectLst/>
                        </a:rPr>
                        <a:t> </a:t>
                      </a:r>
                      <a:endParaRPr lang="de-A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 dirty="0">
                          <a:effectLst/>
                        </a:rPr>
                        <a:t>17,0</a:t>
                      </a:r>
                      <a:endParaRPr lang="de-A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</a:tr>
              <a:tr h="139667">
                <a:tc>
                  <a:txBody>
                    <a:bodyPr/>
                    <a:lstStyle/>
                    <a:p>
                      <a:pPr algn="l" fontAlgn="b"/>
                      <a:r>
                        <a:rPr lang="de-AT" sz="1000" u="none" strike="noStrike">
                          <a:effectLst/>
                        </a:rPr>
                        <a:t>Luxemburg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00" u="none" strike="noStrike">
                          <a:effectLst/>
                        </a:rPr>
                        <a:t> 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>
                          <a:effectLst/>
                        </a:rPr>
                        <a:t>83,5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00" u="none" strike="noStrike">
                          <a:effectLst/>
                        </a:rPr>
                        <a:t> 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00" u="none" strike="noStrike" dirty="0">
                          <a:effectLst/>
                        </a:rPr>
                        <a:t> </a:t>
                      </a:r>
                      <a:endParaRPr lang="de-A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 dirty="0">
                          <a:effectLst/>
                        </a:rPr>
                        <a:t>14,3</a:t>
                      </a:r>
                      <a:endParaRPr lang="de-A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</a:tr>
              <a:tr h="139667">
                <a:tc>
                  <a:txBody>
                    <a:bodyPr/>
                    <a:lstStyle/>
                    <a:p>
                      <a:pPr algn="l" fontAlgn="b"/>
                      <a:r>
                        <a:rPr lang="de-AT" sz="1000" u="none" strike="noStrike">
                          <a:effectLst/>
                        </a:rPr>
                        <a:t>Vereinigtes Königreich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00" u="none" strike="noStrike">
                          <a:effectLst/>
                        </a:rPr>
                        <a:t> 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00" u="none" strike="noStrike">
                          <a:effectLst/>
                        </a:rPr>
                        <a:t> 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00" u="none" strike="noStrike">
                          <a:effectLst/>
                        </a:rPr>
                        <a:t> </a:t>
                      </a:r>
                      <a:endParaRPr lang="de-A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000" u="none" strike="noStrike" dirty="0">
                          <a:effectLst/>
                        </a:rPr>
                        <a:t> </a:t>
                      </a:r>
                      <a:endParaRPr lang="de-A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000" u="none" strike="noStrike" dirty="0">
                          <a:effectLst/>
                        </a:rPr>
                        <a:t>13,3</a:t>
                      </a:r>
                      <a:endParaRPr lang="de-A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</a:tr>
              <a:tr h="71852">
                <a:tc>
                  <a:txBody>
                    <a:bodyPr/>
                    <a:lstStyle/>
                    <a:p>
                      <a:pPr algn="l" fontAlgn="b"/>
                      <a:endParaRPr lang="de-AT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</a:tr>
              <a:tr h="71852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AT" sz="500" u="none" strike="noStrike">
                          <a:effectLst/>
                        </a:rPr>
                        <a:t>Quelle: Eurostat</a:t>
                      </a:r>
                      <a:endParaRPr lang="de-AT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AT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</a:tr>
              <a:tr h="71852"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AT" sz="500" u="none" strike="noStrike">
                          <a:effectLst/>
                        </a:rPr>
                        <a:t>* oder jüngstes verfügbares Jahr</a:t>
                      </a:r>
                      <a:endParaRPr lang="de-AT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AT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</a:tr>
              <a:tr h="71852">
                <a:tc gridSpan="6">
                  <a:txBody>
                    <a:bodyPr/>
                    <a:lstStyle/>
                    <a:p>
                      <a:pPr algn="l" fontAlgn="b"/>
                      <a:r>
                        <a:rPr lang="de-AT" sz="500" u="none" strike="noStrike" dirty="0">
                          <a:effectLst/>
                        </a:rPr>
                        <a:t>** Pflegepersonal Summe aus </a:t>
                      </a:r>
                      <a:r>
                        <a:rPr lang="de-AT" sz="500" u="none" strike="noStrike" dirty="0" err="1">
                          <a:effectLst/>
                        </a:rPr>
                        <a:t>dipl.</a:t>
                      </a:r>
                      <a:r>
                        <a:rPr lang="de-AT" sz="500" u="none" strike="noStrike" dirty="0">
                          <a:effectLst/>
                        </a:rPr>
                        <a:t> Pflege, </a:t>
                      </a:r>
                      <a:r>
                        <a:rPr lang="de-AT" sz="500" u="none" strike="noStrike" dirty="0" err="1">
                          <a:effectLst/>
                        </a:rPr>
                        <a:t>Pflegehilfspesonal</a:t>
                      </a:r>
                      <a:r>
                        <a:rPr lang="de-AT" sz="500" u="none" strike="noStrike" dirty="0">
                          <a:effectLst/>
                        </a:rPr>
                        <a:t> und Hebammen</a:t>
                      </a:r>
                      <a:endParaRPr lang="de-AT" sz="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7" marR="4537" marT="4537" marB="0" anchor="b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9035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1924997065"/>
              </p:ext>
            </p:extLst>
          </p:nvPr>
        </p:nvGraphicFramePr>
        <p:xfrm>
          <a:off x="2548128" y="755904"/>
          <a:ext cx="6912864" cy="5218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2560</Words>
  <Application>Microsoft Office PowerPoint</Application>
  <PresentationFormat>Breitbild</PresentationFormat>
  <Paragraphs>663</Paragraphs>
  <Slides>70</Slides>
  <Notes>9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70</vt:i4>
      </vt:variant>
    </vt:vector>
  </HeadingPairs>
  <TitlesOfParts>
    <vt:vector size="76" baseType="lpstr">
      <vt:lpstr>Arial</vt:lpstr>
      <vt:lpstr>Calibri</vt:lpstr>
      <vt:lpstr>Calibri Light</vt:lpstr>
      <vt:lpstr>Lucida Sans Unicode</vt:lpstr>
      <vt:lpstr>Wingdings</vt:lpstr>
      <vt:lpstr>Office Theme</vt:lpstr>
      <vt:lpstr>Zukunft der Gesundheitsberufe</vt:lpstr>
      <vt:lpstr>Herausforderungen  </vt:lpstr>
      <vt:lpstr>Transformation der Gesundheitsnachfrage</vt:lpstr>
      <vt:lpstr>Gesundheit der Bevölkerung: komplexe Problemlagen</vt:lpstr>
      <vt:lpstr>Anpassungsfähige Gesundheitssysteme – Erfolgsfaktor Gesundheitspersonal</vt:lpstr>
      <vt:lpstr>Gesundheitsberufe in Österreich</vt:lpstr>
      <vt:lpstr>Entwicklung in Krankenanstalten, in der Primärversorgung und in der Pflege…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Ärztinnen und Ärzte: Prognostizierte Pensionierungen</vt:lpstr>
      <vt:lpstr>Bestandsaufnahme: zusätzliche Berufe in der  Primärversorgung   Groenewegen et.al. Health Policy Dec. 2015</vt:lpstr>
      <vt:lpstr>PowerPoint-Präsentation</vt:lpstr>
      <vt:lpstr>PowerPoint-Präsentation</vt:lpstr>
      <vt:lpstr>PowerPoint-Präsentation</vt:lpstr>
      <vt:lpstr>PowerPoint-Präsentation</vt:lpstr>
      <vt:lpstr>Schlussfolgerung I</vt:lpstr>
      <vt:lpstr>Determinanten der Entwicklung</vt:lpstr>
      <vt:lpstr> mögliche Ausrichtung</vt:lpstr>
      <vt:lpstr>Änderungen bei den Gesundheitsberufen</vt:lpstr>
      <vt:lpstr>Versorgungsstrukturen modernisieren</vt:lpstr>
      <vt:lpstr>Kompetenzen der Gesundheitsberufe </vt:lpstr>
      <vt:lpstr>Aufbau der Primärversorgung</vt:lpstr>
      <vt:lpstr>Gesundheitsberuferegister-Gesetz</vt:lpstr>
      <vt:lpstr>Zwischenresümee</vt:lpstr>
      <vt:lpstr>Arbeitsbedingungen, Qualifikation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Health Workforce – Aufgaben- bzw. Funktionsbereiche</vt:lpstr>
      <vt:lpstr>Gesundheitliche Ergebnisse</vt:lpstr>
      <vt:lpstr>PowerPoint-Präsentation</vt:lpstr>
      <vt:lpstr>PowerPoint-Präsentation</vt:lpstr>
      <vt:lpstr>PowerPoint-Präsentation</vt:lpstr>
      <vt:lpstr>Schlussfolgerung II</vt:lpstr>
      <vt:lpstr>Reflexion durch Pflegeberufe</vt:lpstr>
      <vt:lpstr>Herausforderungen aus Sicht der Pflegeberufe</vt:lpstr>
      <vt:lpstr>PowerPoint-Präsentation</vt:lpstr>
      <vt:lpstr>Ergebnis der Befragung von Pflegepraxis</vt:lpstr>
      <vt:lpstr>Reform der Pflegeausbildung</vt:lpstr>
      <vt:lpstr>ICN Pflegekompetenzmodell  Zukunft in Österreich?</vt:lpstr>
      <vt:lpstr>Rahmenbedingungen erfolgreicher Reformen</vt:lpstr>
      <vt:lpstr>PowerPoint-Präsentation</vt:lpstr>
      <vt:lpstr>PowerPoint-Präsentation</vt:lpstr>
      <vt:lpstr>PowerPoint-Präsentation</vt:lpstr>
      <vt:lpstr>PowerPoint-Präsentation</vt:lpstr>
      <vt:lpstr>Schlussfolgerung III</vt:lpstr>
      <vt:lpstr>Kooperation der Gesundheitsberufe</vt:lpstr>
      <vt:lpstr>PowerPoint-Präsentation</vt:lpstr>
      <vt:lpstr>PowerPoint-Präsentation</vt:lpstr>
      <vt:lpstr>PowerPoint-Präsentation</vt:lpstr>
      <vt:lpstr>Kooperation in der Primärversorgung: Finnland</vt:lpstr>
      <vt:lpstr>Finnland II</vt:lpstr>
      <vt:lpstr>Finnland III</vt:lpstr>
      <vt:lpstr>Krankheits- und problembezogene Ansätze der interdisziplinärer Versorgung</vt:lpstr>
      <vt:lpstr>Großbritannien: National Service Framework</vt:lpstr>
      <vt:lpstr>Versorgung chronisch Kranker und geriatrischer Patienten</vt:lpstr>
      <vt:lpstr>Organisationsbezogene Ansätze</vt:lpstr>
      <vt:lpstr>Evaluierung von Ergebnissen</vt:lpstr>
      <vt:lpstr>APN in der Primärversorgung</vt:lpstr>
      <vt:lpstr>…..und bei chronischen Erkrankungen</vt:lpstr>
      <vt:lpstr>Schlussfolgerungen für Österreich</vt:lpstr>
      <vt:lpstr> Handlungsebenen und Akteure </vt:lpstr>
      <vt:lpstr>Kontakt</vt:lpstr>
    </vt:vector>
  </TitlesOfParts>
  <Company>Gesundheit Österreich GmbH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Georg Ziniel</dc:creator>
  <cp:lastModifiedBy>Monika Schintlmeister</cp:lastModifiedBy>
  <cp:revision>84</cp:revision>
  <dcterms:created xsi:type="dcterms:W3CDTF">2015-12-21T16:08:09Z</dcterms:created>
  <dcterms:modified xsi:type="dcterms:W3CDTF">2016-02-18T15:55:06Z</dcterms:modified>
</cp:coreProperties>
</file>